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3"/>
  </p:handoutMasterIdLst>
  <p:sldIdLst>
    <p:sldId id="256" r:id="rId3"/>
    <p:sldId id="321" r:id="rId5"/>
    <p:sldId id="879" r:id="rId6"/>
    <p:sldId id="855" r:id="rId7"/>
    <p:sldId id="878" r:id="rId8"/>
    <p:sldId id="1039" r:id="rId9"/>
    <p:sldId id="1040" r:id="rId10"/>
    <p:sldId id="1035" r:id="rId11"/>
    <p:sldId id="1099" r:id="rId12"/>
    <p:sldId id="930" r:id="rId13"/>
    <p:sldId id="931" r:id="rId14"/>
    <p:sldId id="932" r:id="rId15"/>
    <p:sldId id="933" r:id="rId16"/>
    <p:sldId id="934" r:id="rId17"/>
    <p:sldId id="935" r:id="rId18"/>
    <p:sldId id="937" r:id="rId19"/>
    <p:sldId id="938" r:id="rId20"/>
    <p:sldId id="939" r:id="rId21"/>
    <p:sldId id="1238" r:id="rId22"/>
    <p:sldId id="940" r:id="rId23"/>
    <p:sldId id="941" r:id="rId24"/>
    <p:sldId id="942" r:id="rId25"/>
    <p:sldId id="922" r:id="rId26"/>
    <p:sldId id="904" r:id="rId27"/>
    <p:sldId id="906" r:id="rId28"/>
    <p:sldId id="907" r:id="rId29"/>
    <p:sldId id="909" r:id="rId30"/>
    <p:sldId id="910" r:id="rId31"/>
    <p:sldId id="911" r:id="rId32"/>
    <p:sldId id="913" r:id="rId33"/>
    <p:sldId id="999" r:id="rId34"/>
    <p:sldId id="1000" r:id="rId35"/>
    <p:sldId id="1001" r:id="rId36"/>
    <p:sldId id="1002" r:id="rId37"/>
    <p:sldId id="1004" r:id="rId38"/>
    <p:sldId id="1003" r:id="rId39"/>
    <p:sldId id="914" r:id="rId40"/>
    <p:sldId id="915" r:id="rId41"/>
    <p:sldId id="916" r:id="rId42"/>
    <p:sldId id="917" r:id="rId43"/>
    <p:sldId id="1339" r:id="rId44"/>
    <p:sldId id="918" r:id="rId45"/>
    <p:sldId id="1340" r:id="rId46"/>
    <p:sldId id="1341" r:id="rId47"/>
    <p:sldId id="1343" r:id="rId48"/>
    <p:sldId id="1196" r:id="rId49"/>
    <p:sldId id="1197" r:id="rId50"/>
    <p:sldId id="1198" r:id="rId51"/>
    <p:sldId id="1199" r:id="rId52"/>
    <p:sldId id="1200" r:id="rId53"/>
    <p:sldId id="1201" r:id="rId54"/>
    <p:sldId id="919" r:id="rId55"/>
    <p:sldId id="920" r:id="rId56"/>
    <p:sldId id="921" r:id="rId57"/>
    <p:sldId id="1297" r:id="rId58"/>
    <p:sldId id="1298" r:id="rId59"/>
    <p:sldId id="1300" r:id="rId60"/>
    <p:sldId id="1301" r:id="rId61"/>
    <p:sldId id="1299" r:id="rId62"/>
    <p:sldId id="1302" r:id="rId63"/>
    <p:sldId id="905" r:id="rId64"/>
    <p:sldId id="411" r:id="rId65"/>
    <p:sldId id="489" r:id="rId66"/>
    <p:sldId id="410" r:id="rId67"/>
    <p:sldId id="412" r:id="rId68"/>
    <p:sldId id="566" r:id="rId69"/>
    <p:sldId id="567" r:id="rId70"/>
    <p:sldId id="568" r:id="rId71"/>
    <p:sldId id="569" r:id="rId72"/>
    <p:sldId id="583" r:id="rId73"/>
    <p:sldId id="590" r:id="rId74"/>
    <p:sldId id="796" r:id="rId75"/>
    <p:sldId id="798" r:id="rId76"/>
    <p:sldId id="797" r:id="rId77"/>
    <p:sldId id="799" r:id="rId78"/>
    <p:sldId id="803" r:id="rId79"/>
    <p:sldId id="830" r:id="rId80"/>
    <p:sldId id="849" r:id="rId81"/>
    <p:sldId id="805" r:id="rId82"/>
    <p:sldId id="806" r:id="rId83"/>
    <p:sldId id="1331" r:id="rId84"/>
    <p:sldId id="1038" r:id="rId85"/>
    <p:sldId id="1227" r:id="rId86"/>
    <p:sldId id="1233" r:id="rId87"/>
    <p:sldId id="1230" r:id="rId88"/>
    <p:sldId id="1231" r:id="rId89"/>
    <p:sldId id="1232" r:id="rId90"/>
    <p:sldId id="1500" r:id="rId91"/>
    <p:sldId id="1501" r:id="rId92"/>
    <p:sldId id="1387" r:id="rId93"/>
    <p:sldId id="1388" r:id="rId94"/>
    <p:sldId id="1389" r:id="rId95"/>
    <p:sldId id="1390" r:id="rId96"/>
    <p:sldId id="1391" r:id="rId97"/>
    <p:sldId id="1392" r:id="rId98"/>
    <p:sldId id="1393" r:id="rId99"/>
    <p:sldId id="1394" r:id="rId100"/>
    <p:sldId id="1395" r:id="rId101"/>
    <p:sldId id="1396" r:id="rId102"/>
    <p:sldId id="1397" r:id="rId103"/>
    <p:sldId id="1398" r:id="rId104"/>
    <p:sldId id="1399" r:id="rId105"/>
    <p:sldId id="1400" r:id="rId106"/>
    <p:sldId id="1401" r:id="rId107"/>
    <p:sldId id="1402" r:id="rId108"/>
    <p:sldId id="1403" r:id="rId109"/>
    <p:sldId id="1404" r:id="rId110"/>
    <p:sldId id="1405" r:id="rId111"/>
    <p:sldId id="1406" r:id="rId112"/>
    <p:sldId id="1407" r:id="rId113"/>
    <p:sldId id="1408" r:id="rId114"/>
    <p:sldId id="1409" r:id="rId115"/>
    <p:sldId id="1410" r:id="rId116"/>
    <p:sldId id="1411" r:id="rId117"/>
    <p:sldId id="1412" r:id="rId118"/>
    <p:sldId id="1413" r:id="rId119"/>
    <p:sldId id="1414" r:id="rId120"/>
    <p:sldId id="1415" r:id="rId121"/>
    <p:sldId id="1416" r:id="rId122"/>
    <p:sldId id="1417" r:id="rId123"/>
    <p:sldId id="1418" r:id="rId124"/>
    <p:sldId id="1419" r:id="rId125"/>
    <p:sldId id="1420" r:id="rId126"/>
    <p:sldId id="1421" r:id="rId127"/>
    <p:sldId id="1422" r:id="rId128"/>
    <p:sldId id="1423" r:id="rId129"/>
    <p:sldId id="1424" r:id="rId130"/>
    <p:sldId id="1425" r:id="rId131"/>
    <p:sldId id="1426" r:id="rId132"/>
    <p:sldId id="1427" r:id="rId133"/>
    <p:sldId id="1428" r:id="rId134"/>
    <p:sldId id="1429" r:id="rId135"/>
    <p:sldId id="1430" r:id="rId136"/>
    <p:sldId id="1431" r:id="rId137"/>
    <p:sldId id="1432" r:id="rId138"/>
    <p:sldId id="1433" r:id="rId139"/>
    <p:sldId id="1434" r:id="rId140"/>
    <p:sldId id="1435" r:id="rId141"/>
    <p:sldId id="1436" r:id="rId142"/>
    <p:sldId id="1437" r:id="rId143"/>
    <p:sldId id="1438" r:id="rId144"/>
    <p:sldId id="1439" r:id="rId145"/>
    <p:sldId id="1440" r:id="rId146"/>
    <p:sldId id="1441" r:id="rId147"/>
    <p:sldId id="1442" r:id="rId148"/>
    <p:sldId id="1443" r:id="rId149"/>
    <p:sldId id="1444" r:id="rId150"/>
    <p:sldId id="1445" r:id="rId151"/>
    <p:sldId id="1446" r:id="rId152"/>
    <p:sldId id="1447" r:id="rId153"/>
    <p:sldId id="1448" r:id="rId154"/>
    <p:sldId id="1449" r:id="rId155"/>
    <p:sldId id="1459" r:id="rId156"/>
    <p:sldId id="1460" r:id="rId157"/>
    <p:sldId id="1461" r:id="rId158"/>
    <p:sldId id="1462" r:id="rId159"/>
    <p:sldId id="1463" r:id="rId160"/>
    <p:sldId id="1464" r:id="rId161"/>
    <p:sldId id="1465" r:id="rId162"/>
    <p:sldId id="1466" r:id="rId163"/>
    <p:sldId id="1467" r:id="rId164"/>
    <p:sldId id="1468" r:id="rId165"/>
    <p:sldId id="1469" r:id="rId166"/>
    <p:sldId id="1494" r:id="rId167"/>
    <p:sldId id="1495" r:id="rId168"/>
    <p:sldId id="1496" r:id="rId169"/>
    <p:sldId id="1497" r:id="rId170"/>
    <p:sldId id="1498" r:id="rId171"/>
    <p:sldId id="283" r:id="rId172"/>
  </p:sldIdLst>
  <p:sldSz cx="12192000" cy="6858000"/>
  <p:notesSz cx="6858000" cy="9144000"/>
  <p:custDataLst>
    <p:tags r:id="rId178"/>
  </p:custDataLst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潘 叙辰" initials="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A2A2A2"/>
    <a:srgbClr val="EBE9DC"/>
    <a:srgbClr val="540000"/>
    <a:srgbClr val="AD1C21"/>
    <a:srgbClr val="7B1216"/>
    <a:srgbClr val="BAB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3" autoAdjust="0"/>
    <p:restoredTop sz="92962" autoAdjust="0"/>
  </p:normalViewPr>
  <p:slideViewPr>
    <p:cSldViewPr snapToGrid="0" showGuides="1">
      <p:cViewPr>
        <p:scale>
          <a:sx n="80" d="100"/>
          <a:sy n="80" d="100"/>
        </p:scale>
        <p:origin x="1896" y="1584"/>
      </p:cViewPr>
      <p:guideLst>
        <p:guide orient="horz" pos="2203"/>
        <p:guide pos="39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8" Type="http://schemas.openxmlformats.org/officeDocument/2006/relationships/tags" Target="tags/tag1.xml"/><Relationship Id="rId177" Type="http://schemas.openxmlformats.org/officeDocument/2006/relationships/commentAuthors" Target="commentAuthors.xml"/><Relationship Id="rId176" Type="http://schemas.openxmlformats.org/officeDocument/2006/relationships/tableStyles" Target="tableStyles.xml"/><Relationship Id="rId175" Type="http://schemas.openxmlformats.org/officeDocument/2006/relationships/viewProps" Target="viewProps.xml"/><Relationship Id="rId174" Type="http://schemas.openxmlformats.org/officeDocument/2006/relationships/presProps" Target="presProps.xml"/><Relationship Id="rId173" Type="http://schemas.openxmlformats.org/officeDocument/2006/relationships/handoutMaster" Target="handoutMasters/handoutMaster1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B8203-A2FA-A941-B150-B74478749D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064EF-46B1-0943-AE4F-195796C23C9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16" descr="buaa_1"/>
          <p:cNvPicPr>
            <a:picLocks noChangeAspect="1" noChangeArrowheads="1"/>
          </p:cNvPicPr>
          <p:nvPr userDrawn="1"/>
        </p:nvPicPr>
        <p:blipFill>
          <a:blip r:embed="rId2"/>
          <a:srcRect b="1189"/>
          <a:stretch>
            <a:fillRect/>
          </a:stretch>
        </p:blipFill>
        <p:spPr bwMode="auto">
          <a:xfrm>
            <a:off x="9116429" y="26650"/>
            <a:ext cx="3043451" cy="699740"/>
          </a:xfrm>
          <a:prstGeom prst="rect">
            <a:avLst/>
          </a:prstGeom>
          <a:noFill/>
        </p:spPr>
      </p:pic>
      <p:pic>
        <p:nvPicPr>
          <p:cNvPr id="10" name="Picture 49" descr="low-line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26679"/>
            <a:ext cx="8153400" cy="6511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9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9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70052"/>
            <a:ext cx="10515600" cy="11934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63548"/>
            <a:ext cx="10515600" cy="421341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16" descr="buaa_1"/>
          <p:cNvPicPr>
            <a:picLocks noChangeAspect="1" noChangeArrowheads="1"/>
          </p:cNvPicPr>
          <p:nvPr userDrawn="1"/>
        </p:nvPicPr>
        <p:blipFill>
          <a:blip r:embed="rId2"/>
          <a:srcRect b="1189"/>
          <a:stretch>
            <a:fillRect/>
          </a:stretch>
        </p:blipFill>
        <p:spPr bwMode="auto">
          <a:xfrm>
            <a:off x="9148179" y="26650"/>
            <a:ext cx="3043451" cy="699740"/>
          </a:xfrm>
          <a:prstGeom prst="rect">
            <a:avLst/>
          </a:prstGeom>
          <a:noFill/>
        </p:spPr>
      </p:pic>
      <p:pic>
        <p:nvPicPr>
          <p:cNvPr id="11" name="Picture 49" descr="low-line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26679"/>
            <a:ext cx="8153400" cy="6511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70052"/>
            <a:ext cx="10515600" cy="11934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63548"/>
            <a:ext cx="10515600" cy="421341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16" descr="buaa_1"/>
          <p:cNvPicPr>
            <a:picLocks noChangeAspect="1" noChangeArrowheads="1"/>
          </p:cNvPicPr>
          <p:nvPr userDrawn="1"/>
        </p:nvPicPr>
        <p:blipFill>
          <a:blip r:embed="rId2"/>
          <a:srcRect b="1189"/>
          <a:stretch>
            <a:fillRect/>
          </a:stretch>
        </p:blipFill>
        <p:spPr bwMode="auto">
          <a:xfrm>
            <a:off x="-266" y="-20"/>
            <a:ext cx="3043451" cy="699740"/>
          </a:xfrm>
          <a:prstGeom prst="rect">
            <a:avLst/>
          </a:prstGeom>
          <a:noFill/>
        </p:spPr>
      </p:pic>
      <p:pic>
        <p:nvPicPr>
          <p:cNvPr id="11" name="Picture 49" descr="low-line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26679"/>
            <a:ext cx="8153400" cy="6511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B7A37-B852-49AB-B2E2-96296AB21F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9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7.png"/><Relationship Id="rId7" Type="http://schemas.openxmlformats.org/officeDocument/2006/relationships/image" Target="../media/image226.png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0" Type="http://schemas.openxmlformats.org/officeDocument/2006/relationships/notesSlide" Target="../notesSlides/notesSlide67.xml"/><Relationship Id="rId1" Type="http://schemas.openxmlformats.org/officeDocument/2006/relationships/image" Target="../media/image220.pn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5.png"/><Relationship Id="rId7" Type="http://schemas.openxmlformats.org/officeDocument/2006/relationships/image" Target="../media/image234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0" Type="http://schemas.openxmlformats.org/officeDocument/2006/relationships/notesSlide" Target="../notesSlides/notesSlide68.xml"/><Relationship Id="rId1" Type="http://schemas.openxmlformats.org/officeDocument/2006/relationships/image" Target="../media/image228.jpe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1.png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16.png"/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image" Target="../media/image206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2.png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image" Target="../media/image228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10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image" Target="../media/image2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2.pn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8.jpeg"/><Relationship Id="rId1" Type="http://schemas.openxmlformats.org/officeDocument/2006/relationships/image" Target="../media/image26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4.pn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6.png"/><Relationship Id="rId1" Type="http://schemas.openxmlformats.org/officeDocument/2006/relationships/image" Target="../media/image26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8.png"/><Relationship Id="rId1" Type="http://schemas.openxmlformats.org/officeDocument/2006/relationships/image" Target="../media/image267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2.png"/><Relationship Id="rId1" Type="http://schemas.openxmlformats.org/officeDocument/2006/relationships/image" Target="../media/image27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5.png"/><Relationship Id="rId1" Type="http://schemas.openxmlformats.org/officeDocument/2006/relationships/image" Target="../media/image27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7.png"/><Relationship Id="rId1" Type="http://schemas.openxmlformats.org/officeDocument/2006/relationships/image" Target="../media/image276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2.png"/><Relationship Id="rId1" Type="http://schemas.openxmlformats.org/officeDocument/2006/relationships/image" Target="../media/image281.pn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6.png"/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image" Target="../media/image283.png"/></Relationships>
</file>

<file path=ppt/slides/_rels/slide1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8.jpeg"/><Relationship Id="rId4" Type="http://schemas.openxmlformats.org/officeDocument/2006/relationships/image" Target="../media/image290.png"/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image" Target="../media/image28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1" Type="http://schemas.openxmlformats.org/officeDocument/2006/relationships/image" Target="../media/image29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6.png"/><Relationship Id="rId1" Type="http://schemas.openxmlformats.org/officeDocument/2006/relationships/image" Target="../media/image29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8.png"/><Relationship Id="rId1" Type="http://schemas.openxmlformats.org/officeDocument/2006/relationships/image" Target="../media/image297.png"/></Relationships>
</file>

<file path=ppt/slides/_rels/slide1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image" Target="../media/image29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4.pn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image" Target="../media/image30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8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9.png"/></Relationships>
</file>

<file path=ppt/slides/_rels/slide1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image" Target="../media/image2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1" Type="http://schemas.openxmlformats.org/officeDocument/2006/relationships/image" Target="../media/image315.png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image" Target="../media/image317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2.png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image" Target="../media/image32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7.png"/><Relationship Id="rId1" Type="http://schemas.openxmlformats.org/officeDocument/2006/relationships/image" Target="../media/image32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9.png"/><Relationship Id="rId1" Type="http://schemas.openxmlformats.org/officeDocument/2006/relationships/image" Target="../media/image32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1.png"/><Relationship Id="rId1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image" Target="../media/image33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6.png"/><Relationship Id="rId1" Type="http://schemas.openxmlformats.org/officeDocument/2006/relationships/image" Target="../media/image335.pn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image" Target="../media/image33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0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7.png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image" Target="../media/image34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9.png"/><Relationship Id="rId1" Type="http://schemas.openxmlformats.org/officeDocument/2006/relationships/image" Target="../media/image348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0.png"/></Relationships>
</file>

<file path=ppt/slides/_rels/slide1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4.png"/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image" Target="../media/image35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6.png"/><Relationship Id="rId1" Type="http://schemas.openxmlformats.org/officeDocument/2006/relationships/image" Target="../media/image355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8.jpeg"/><Relationship Id="rId8" Type="http://schemas.openxmlformats.org/officeDocument/2006/relationships/image" Target="../media/image364.png"/><Relationship Id="rId7" Type="http://schemas.openxmlformats.org/officeDocument/2006/relationships/image" Target="../media/image363.png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8.png"/><Relationship Id="rId1" Type="http://schemas.openxmlformats.org/officeDocument/2006/relationships/image" Target="../media/image367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9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0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2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3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4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6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media" Target="../media/media4.mp4"/><Relationship Id="rId4" Type="http://schemas.openxmlformats.org/officeDocument/2006/relationships/video" Target="../media/media4.mp4"/><Relationship Id="rId3" Type="http://schemas.openxmlformats.org/officeDocument/2006/relationships/image" Target="../media/image166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media" Target="../media/media6.mp4"/><Relationship Id="rId4" Type="http://schemas.openxmlformats.org/officeDocument/2006/relationships/video" Target="../media/media6.mp4"/><Relationship Id="rId3" Type="http://schemas.openxmlformats.org/officeDocument/2006/relationships/image" Target="../media/image167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microsoft.com/office/2007/relationships/media" Target="../media/media8.mp4"/><Relationship Id="rId4" Type="http://schemas.openxmlformats.org/officeDocument/2006/relationships/video" Target="../media/media8.mp4"/><Relationship Id="rId3" Type="http://schemas.openxmlformats.org/officeDocument/2006/relationships/image" Target="../media/image168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microsoft.com/office/2007/relationships/media" Target="../media/media10.mp4"/><Relationship Id="rId4" Type="http://schemas.openxmlformats.org/officeDocument/2006/relationships/video" Target="../media/media10.mp4"/><Relationship Id="rId3" Type="http://schemas.openxmlformats.org/officeDocument/2006/relationships/image" Target="../media/image170.png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2.png"/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1" Type="http://schemas.openxmlformats.org/officeDocument/2006/relationships/image" Target="../media/image19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3.png"/><Relationship Id="rId2" Type="http://schemas.openxmlformats.org/officeDocument/2006/relationships/image" Target="../media/image202.emf"/><Relationship Id="rId1" Type="http://schemas.openxmlformats.org/officeDocument/2006/relationships/image" Target="../media/image201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8.png"/><Relationship Id="rId2" Type="http://schemas.openxmlformats.org/officeDocument/2006/relationships/image" Target="../media/image207.jpeg"/><Relationship Id="rId1" Type="http://schemas.openxmlformats.org/officeDocument/2006/relationships/image" Target="../media/image206.pn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5.png"/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image" Target="../media/image212.pn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-8551" y="5436092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010598" y="3609128"/>
            <a:ext cx="41537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报告人：彭浩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penghao@buaa.edu.cn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https://penghao-bdsc.github.io/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1905" y="6182995"/>
            <a:ext cx="6114415" cy="39751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School of Cyber Science and Technology</a:t>
            </a:r>
            <a:endParaRPr lang="zh-CN" altLang="en-US" sz="20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0" y="5619195"/>
            <a:ext cx="4881527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网络空间安全学院  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6200000">
            <a:off x="11345045" y="5870182"/>
            <a:ext cx="1271471" cy="363349"/>
            <a:chOff x="6507038" y="462977"/>
            <a:chExt cx="2430800" cy="471379"/>
          </a:xfrm>
        </p:grpSpPr>
        <p:grpSp>
          <p:nvGrpSpPr>
            <p:cNvPr id="26" name="组合 25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-8551" y="1261624"/>
            <a:ext cx="12187744" cy="178766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CCCC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latinLnBrk="1">
              <a:lnSpc>
                <a:spcPct val="120000"/>
              </a:lnSpc>
              <a:defRPr/>
            </a:pPr>
            <a:r>
              <a:rPr lang="zh-CN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信息主导论</a:t>
            </a:r>
            <a:r>
              <a:rPr lang="en-US" altLang="zh-CN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-</a:t>
            </a:r>
            <a:r>
              <a:rPr lang="zh-CN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实践</a:t>
            </a:r>
            <a:r>
              <a:rPr lang="zh-CN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篇</a:t>
            </a:r>
            <a:endParaRPr lang="zh-CN" altLang="en-US" sz="48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ctr" latinLnBrk="1">
              <a:lnSpc>
                <a:spcPct val="120000"/>
              </a:lnSpc>
              <a:defRPr/>
            </a:pPr>
            <a:r>
              <a:rPr lang="zh-CN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结构信息的</a:t>
            </a:r>
            <a:r>
              <a:rPr lang="zh-CN" altLang="en-US" sz="4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智能感知与博弈理论及方法</a:t>
            </a:r>
            <a:endParaRPr lang="zh-CN" altLang="en-US" sz="4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>
                <a:latin typeface="Arial Italic" panose="020B0604020202020204" charset="0"/>
                <a:cs typeface="Arial Italic" panose="020B0604020202020204" charset="0"/>
              </a:rPr>
              <a:t>Yuwei Cao,etc., Multi-Relational Structural Entropy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.UAI 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多关系图结构熵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15" y="1477010"/>
            <a:ext cx="4528820" cy="2881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3688" b="3461"/>
          <a:stretch>
            <a:fillRect/>
          </a:stretch>
        </p:blipFill>
        <p:spPr>
          <a:xfrm>
            <a:off x="633095" y="4397375"/>
            <a:ext cx="10438130" cy="1968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38935"/>
            <a:ext cx="5343525" cy="2619375"/>
          </a:xfrm>
          <a:prstGeom prst="rect">
            <a:avLst/>
          </a:prstGeom>
        </p:spPr>
      </p:pic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结构信息的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智能感知与博弈理论及方法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15" y="1378585"/>
            <a:ext cx="10487025" cy="3931285"/>
          </a:xfrm>
          <a:prstGeom prst="rect">
            <a:avLst/>
          </a:prstGeom>
        </p:spPr>
      </p:pic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746016" y="5370683"/>
            <a:ext cx="2139114" cy="831362"/>
          </a:xfrm>
          <a:prstGeom prst="wedgeRoundRectCallout">
            <a:avLst>
              <a:gd name="adj1" fmla="val 65266"/>
              <a:gd name="adj2" fmla="val -78050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ts val="600"/>
              </a:spcBef>
              <a:buSzPct val="80000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带权多关系消息图模型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4022616" y="5370683"/>
            <a:ext cx="2359334" cy="831362"/>
          </a:xfrm>
          <a:prstGeom prst="wedgeRoundRectCallout">
            <a:avLst>
              <a:gd name="adj1" fmla="val 65266"/>
              <a:gd name="adj2" fmla="val -78050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ts val="600"/>
              </a:spcBef>
              <a:buSzPct val="80000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多智能体强化图神经网络信息聚合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9753809" y="5290758"/>
            <a:ext cx="1855989" cy="831362"/>
          </a:xfrm>
          <a:prstGeom prst="wedgeRoundRectCallout">
            <a:avLst>
              <a:gd name="adj1" fmla="val 775"/>
              <a:gd name="adj2" fmla="val -183455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ts val="600"/>
              </a:spcBef>
              <a:buSzPct val="80000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深度强化密度聚类模型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6873355" y="5370683"/>
            <a:ext cx="1949559" cy="831362"/>
          </a:xfrm>
          <a:prstGeom prst="wedgeRoundRectCallout">
            <a:avLst>
              <a:gd name="adj1" fmla="val 3463"/>
              <a:gd name="adj2" fmla="val -82633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ts val="600"/>
              </a:spcBef>
              <a:buSzPct val="80000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关系内及关系间信息聚合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47626" y="6223630"/>
            <a:ext cx="124301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Hao Peng, etc., Reinforced, Incremental and Cross-lingual Event Detection From Social Messages. IEEE TPAMI 2022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谷歌学术引用 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99</a:t>
            </a:r>
            <a:r>
              <a:rPr lang="zh-CN" altLang="en-US" sz="2000" dirty="0">
                <a:latin typeface="Times New Roman" panose="02020603050405020304"/>
                <a:ea typeface="宋体" charset="0"/>
                <a:cs typeface="Times New Roman" panose="02020603050405020304"/>
                <a:sym typeface="+mn-ea"/>
              </a:rPr>
              <a:t>，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2024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年获国家自然科学基金委官方专栏宣传报道</a:t>
            </a:r>
            <a:endParaRPr lang="zh-CN" altLang="en-US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8578" y="119889"/>
            <a:ext cx="7089125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增强的异构图事件表示与检测模型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105555" y="106554"/>
            <a:ext cx="4755741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：加权多关系信息图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单圆角矩形 5"/>
          <p:cNvSpPr/>
          <p:nvPr/>
        </p:nvSpPr>
        <p:spPr>
          <a:xfrm>
            <a:off x="215411" y="1639172"/>
            <a:ext cx="914400" cy="2217364"/>
          </a:xfrm>
          <a:prstGeom prst="round1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>
                <a:solidFill>
                  <a:schemeClr val="tx1"/>
                </a:solidFill>
              </a:rPr>
              <a:t>现状</a:t>
            </a:r>
            <a:endParaRPr kumimoji="1"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50" name="单圆角矩形 49"/>
          <p:cNvSpPr/>
          <p:nvPr/>
        </p:nvSpPr>
        <p:spPr>
          <a:xfrm>
            <a:off x="215411" y="3942669"/>
            <a:ext cx="914400" cy="2859572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3600">
                <a:solidFill>
                  <a:schemeClr val="tx1"/>
                </a:solidFill>
              </a:rPr>
              <a:t>思</a:t>
            </a:r>
            <a:endParaRPr kumimoji="1" lang="en-US" altLang="zh-CN" sz="3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3600" dirty="0">
                <a:solidFill>
                  <a:schemeClr val="tx1"/>
                </a:solidFill>
              </a:rPr>
              <a:t>路</a:t>
            </a:r>
            <a:endParaRPr kumimoji="1"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41" name="单圆角矩形 40"/>
          <p:cNvSpPr/>
          <p:nvPr/>
        </p:nvSpPr>
        <p:spPr>
          <a:xfrm>
            <a:off x="1159592" y="1639172"/>
            <a:ext cx="8523339" cy="2217364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5975" y="713676"/>
            <a:ext cx="2251176" cy="6088567"/>
          </a:xfrm>
          <a:prstGeom prst="rect">
            <a:avLst/>
          </a:prstGeom>
        </p:spPr>
      </p:pic>
      <p:sp>
        <p:nvSpPr>
          <p:cNvPr id="46" name="单圆角矩形 45"/>
          <p:cNvSpPr/>
          <p:nvPr/>
        </p:nvSpPr>
        <p:spPr>
          <a:xfrm>
            <a:off x="1189373" y="3942669"/>
            <a:ext cx="8493558" cy="2859573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73" y="1660382"/>
            <a:ext cx="4229148" cy="21719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233" y="4194333"/>
            <a:ext cx="3181174" cy="25273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294" y="3995412"/>
            <a:ext cx="3430325" cy="686065"/>
          </a:xfrm>
          <a:prstGeom prst="rect">
            <a:avLst/>
          </a:prstGeom>
        </p:spPr>
      </p:pic>
      <p:sp>
        <p:nvSpPr>
          <p:cNvPr id="49" name="矩形标注 48"/>
          <p:cNvSpPr/>
          <p:nvPr/>
        </p:nvSpPr>
        <p:spPr bwMode="auto">
          <a:xfrm>
            <a:off x="5008645" y="5248593"/>
            <a:ext cx="4497493" cy="822994"/>
          </a:xfrm>
          <a:prstGeom prst="wedgeRectCallout">
            <a:avLst>
              <a:gd name="adj1" fmla="val -9225"/>
              <a:gd name="adj2" fmla="val -40275"/>
            </a:avLst>
          </a:prstGeom>
          <a:solidFill>
            <a:srgbClr val="FFFF00"/>
          </a:solidFill>
          <a:ln w="38100">
            <a:solidFill>
              <a:srgbClr val="984807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为节点建立属于不同关系连边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为不同关系的连边引入权重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矩形标注 50"/>
          <p:cNvSpPr/>
          <p:nvPr/>
        </p:nvSpPr>
        <p:spPr bwMode="auto">
          <a:xfrm>
            <a:off x="5470777" y="2478622"/>
            <a:ext cx="4040994" cy="1242222"/>
          </a:xfrm>
          <a:prstGeom prst="wedgeRectCallout">
            <a:avLst>
              <a:gd name="adj1" fmla="val -9225"/>
              <a:gd name="adj2" fmla="val -40275"/>
            </a:avLst>
          </a:prstGeom>
          <a:noFill/>
          <a:ln w="12700">
            <a:solidFill>
              <a:schemeClr val="tx1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瓶颈：主流的异构信息图在聚合过程中将异构化的关系同构化，保留连接信息较少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r="56283"/>
          <a:stretch>
            <a:fillRect/>
          </a:stretch>
        </p:blipFill>
        <p:spPr>
          <a:xfrm>
            <a:off x="5719716" y="4639978"/>
            <a:ext cx="433055" cy="381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545" y="4679936"/>
            <a:ext cx="1527660" cy="3495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905" y="4284738"/>
            <a:ext cx="3060247" cy="313359"/>
          </a:xfrm>
          <a:prstGeom prst="rect">
            <a:avLst/>
          </a:prstGeom>
        </p:spPr>
      </p:pic>
      <p:sp>
        <p:nvSpPr>
          <p:cNvPr id="53" name="右箭头 52"/>
          <p:cNvSpPr/>
          <p:nvPr/>
        </p:nvSpPr>
        <p:spPr>
          <a:xfrm rot="5400000">
            <a:off x="486507" y="3657287"/>
            <a:ext cx="368502" cy="484632"/>
          </a:xfrm>
          <a:prstGeom prst="rightArrow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右箭头 55"/>
          <p:cNvSpPr/>
          <p:nvPr/>
        </p:nvSpPr>
        <p:spPr>
          <a:xfrm rot="10800000">
            <a:off x="9506138" y="2605255"/>
            <a:ext cx="370384" cy="348172"/>
          </a:xfrm>
          <a:prstGeom prst="rightArrow">
            <a:avLst>
              <a:gd name="adj1" fmla="val 36579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 rot="10800000">
            <a:off x="9506138" y="5061170"/>
            <a:ext cx="370384" cy="348172"/>
          </a:xfrm>
          <a:prstGeom prst="rightArrow">
            <a:avLst>
              <a:gd name="adj1" fmla="val 36579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192" y="4690713"/>
            <a:ext cx="254263" cy="219786"/>
          </a:xfrm>
          <a:prstGeom prst="rect">
            <a:avLst/>
          </a:prstGeom>
        </p:spPr>
      </p:pic>
      <p:sp>
        <p:nvSpPr>
          <p:cNvPr id="58" name="Right Arrow 14"/>
          <p:cNvSpPr>
            <a:spLocks noChangeArrowheads="1"/>
          </p:cNvSpPr>
          <p:nvPr/>
        </p:nvSpPr>
        <p:spPr bwMode="auto">
          <a:xfrm>
            <a:off x="5088120" y="4275097"/>
            <a:ext cx="254263" cy="30801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D9CDC2"/>
          </a:solidFill>
          <a:ln w="9525">
            <a:solidFill>
              <a:schemeClr val="tx1"/>
            </a:solidFill>
            <a:round/>
          </a:ln>
          <a:effectLst>
            <a:outerShdw dist="17961" dir="2700000" algn="ctr" rotWithShape="0">
              <a:srgbClr val="261300"/>
            </a:outerShdw>
          </a:effectLst>
        </p:spPr>
        <p:txBody>
          <a:bodyPr wrap="none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左中括号 17"/>
          <p:cNvSpPr/>
          <p:nvPr/>
        </p:nvSpPr>
        <p:spPr>
          <a:xfrm>
            <a:off x="5481507" y="4284999"/>
            <a:ext cx="130450" cy="586800"/>
          </a:xfrm>
          <a:prstGeom prst="leftBracket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6080416" y="1801164"/>
            <a:ext cx="2940619" cy="4752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异构社交信息图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695911" y="6260026"/>
            <a:ext cx="359072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加权多关系社交信息图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/>
          <p:cNvSpPr txBox="1">
            <a:spLocks noChangeArrowheads="1"/>
          </p:cNvSpPr>
          <p:nvPr/>
        </p:nvSpPr>
        <p:spPr bwMode="auto">
          <a:xfrm>
            <a:off x="158758" y="6217978"/>
            <a:ext cx="5199823" cy="606787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协作学习在不同关系之间找到平衡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76817" y="1526377"/>
            <a:ext cx="2594319" cy="576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sz="20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马尔可夫决策模型</a:t>
            </a:r>
            <a:endParaRPr 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3304760" y="1526377"/>
            <a:ext cx="2160695" cy="576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Top-P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邻居采样</a:t>
            </a:r>
            <a:endParaRPr 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4" name="直接箭头连接符 18"/>
          <p:cNvCxnSpPr>
            <a:stCxn id="31" idx="3"/>
          </p:cNvCxnSpPr>
          <p:nvPr/>
        </p:nvCxnSpPr>
        <p:spPr bwMode="auto">
          <a:xfrm flipV="1">
            <a:off x="2871136" y="1809149"/>
            <a:ext cx="433624" cy="52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19"/>
          <p:cNvCxnSpPr>
            <a:stCxn id="33" idx="3"/>
            <a:endCxn id="36" idx="1"/>
          </p:cNvCxnSpPr>
          <p:nvPr/>
        </p:nvCxnSpPr>
        <p:spPr bwMode="auto">
          <a:xfrm>
            <a:off x="5465455" y="1814377"/>
            <a:ext cx="433624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 bwMode="auto">
          <a:xfrm>
            <a:off x="5899079" y="1526377"/>
            <a:ext cx="3800092" cy="576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多智能体指导的多关系邻居选择</a:t>
            </a:r>
            <a:endParaRPr 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Rectangle 14"/>
          <p:cNvSpPr txBox="1">
            <a:spLocks noChangeArrowheads="1"/>
          </p:cNvSpPr>
          <p:nvPr/>
        </p:nvSpPr>
        <p:spPr bwMode="auto">
          <a:xfrm>
            <a:off x="5712542" y="6217978"/>
            <a:ext cx="6361398" cy="606787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缓解不同关系中杂质信息对聚合的影响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117944" y="92584"/>
            <a:ext cx="78489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模块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3.2.1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：多智能体强化加权多关系图神经网络框架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189" y="2204499"/>
            <a:ext cx="2280751" cy="3911299"/>
          </a:xfrm>
          <a:prstGeom prst="rect">
            <a:avLst/>
          </a:prstGeom>
        </p:spPr>
      </p:pic>
      <p:sp>
        <p:nvSpPr>
          <p:cNvPr id="22" name="下箭头 21"/>
          <p:cNvSpPr/>
          <p:nvPr/>
        </p:nvSpPr>
        <p:spPr bwMode="auto">
          <a:xfrm rot="16200000">
            <a:off x="9492654" y="3869905"/>
            <a:ext cx="308526" cy="29254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107400" y="2162589"/>
            <a:ext cx="5355363" cy="3947194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9793189" y="2162589"/>
            <a:ext cx="2327587" cy="3947193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8278965" y="972838"/>
            <a:ext cx="1714121" cy="37943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强化的邻居选择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10132795" y="1532491"/>
            <a:ext cx="1883878" cy="576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Actor-Critic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19"/>
          <p:cNvCxnSpPr>
            <a:stCxn id="30" idx="1"/>
            <a:endCxn id="36" idx="3"/>
          </p:cNvCxnSpPr>
          <p:nvPr/>
        </p:nvCxnSpPr>
        <p:spPr bwMode="auto">
          <a:xfrm flipH="1" flipV="1">
            <a:off x="9699171" y="1814377"/>
            <a:ext cx="433624" cy="611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 bwMode="auto">
          <a:xfrm>
            <a:off x="118060" y="2186551"/>
            <a:ext cx="3646667" cy="3947194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下箭头 39"/>
          <p:cNvSpPr/>
          <p:nvPr/>
        </p:nvSpPr>
        <p:spPr bwMode="auto">
          <a:xfrm rot="16200000">
            <a:off x="3781801" y="3869904"/>
            <a:ext cx="308526" cy="29254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16" y="2646438"/>
            <a:ext cx="3486129" cy="70636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296" y="4160915"/>
            <a:ext cx="2271334" cy="4305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63" y="3576411"/>
            <a:ext cx="1240791" cy="38351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24" y="5289636"/>
            <a:ext cx="3515685" cy="77244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 bwMode="auto">
          <a:xfrm>
            <a:off x="219803" y="2282190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219803" y="3499296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动作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234416" y="4132528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奖励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234416" y="4765760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379" y="2390377"/>
            <a:ext cx="4862881" cy="34588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8502" y="5138338"/>
            <a:ext cx="661153" cy="19328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8965" y="5138337"/>
            <a:ext cx="661153" cy="1932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1412" y="4993577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P=0.8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373429" y="4969060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P=0.6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圆角矩形 91"/>
          <p:cNvSpPr/>
          <p:nvPr/>
        </p:nvSpPr>
        <p:spPr>
          <a:xfrm>
            <a:off x="45554" y="134494"/>
            <a:ext cx="78489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模块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3.2.2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：多智能体强化加权多关系图神经网络框架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8278965" y="1096663"/>
            <a:ext cx="2592235" cy="37943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sz="1600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关系感知的加权邻居聚合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56670"/>
          <a:stretch>
            <a:fillRect/>
          </a:stretch>
        </p:blipFill>
        <p:spPr>
          <a:xfrm>
            <a:off x="3960551" y="1716317"/>
            <a:ext cx="2009881" cy="4673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9491"/>
          <a:stretch>
            <a:fillRect/>
          </a:stretch>
        </p:blipFill>
        <p:spPr>
          <a:xfrm>
            <a:off x="6696671" y="2630021"/>
            <a:ext cx="5263071" cy="5747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46" y="4662672"/>
            <a:ext cx="4608966" cy="50253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0" t="18458" r="26126" b="41908"/>
          <a:stretch>
            <a:fillRect/>
          </a:stretch>
        </p:blipFill>
        <p:spPr>
          <a:xfrm>
            <a:off x="173823" y="1791751"/>
            <a:ext cx="2945586" cy="222210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 bwMode="auto">
          <a:xfrm>
            <a:off x="45791" y="1687617"/>
            <a:ext cx="3148346" cy="2419485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3454400" y="1674315"/>
            <a:ext cx="2593344" cy="4673599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59716" y="4283426"/>
            <a:ext cx="29060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NimbusRomNo9L-Regu"/>
              </a:rPr>
              <a:t>An overview of  Knowledge-Preserving Incremental Social Event Detection via Heterogeneous GNNs</a:t>
            </a:r>
            <a:endParaRPr 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988" y="1716317"/>
            <a:ext cx="501041" cy="4582674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 flipV="1">
            <a:off x="3623700" y="3656224"/>
            <a:ext cx="336851" cy="6513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>
            <a:off x="3623699" y="4933737"/>
            <a:ext cx="336851" cy="5386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810" y="4328578"/>
            <a:ext cx="1002297" cy="4925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3694" y="2424438"/>
            <a:ext cx="107208" cy="43622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3694" y="2803864"/>
            <a:ext cx="107208" cy="436225"/>
          </a:xfrm>
          <a:prstGeom prst="rect">
            <a:avLst/>
          </a:prstGeom>
        </p:spPr>
      </p:pic>
      <p:sp>
        <p:nvSpPr>
          <p:cNvPr id="57" name="下箭头 56"/>
          <p:cNvSpPr/>
          <p:nvPr/>
        </p:nvSpPr>
        <p:spPr bwMode="auto">
          <a:xfrm rot="16200000">
            <a:off x="3286128" y="2621931"/>
            <a:ext cx="308526" cy="49250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242064" y="5582120"/>
            <a:ext cx="2877345" cy="37943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单关系的图注意力机制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6236358" y="1791751"/>
            <a:ext cx="5795926" cy="4267019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729659" y="2556941"/>
            <a:ext cx="428315" cy="603399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278483" y="2564684"/>
            <a:ext cx="223661" cy="6033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122193" y="4727626"/>
            <a:ext cx="250434" cy="43758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732325" y="2578234"/>
            <a:ext cx="665840" cy="6033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5" name="AutoShape 6"/>
          <p:cNvSpPr>
            <a:spLocks noChangeArrowheads="1"/>
          </p:cNvSpPr>
          <p:nvPr/>
        </p:nvSpPr>
        <p:spPr bwMode="auto">
          <a:xfrm>
            <a:off x="7226192" y="3309018"/>
            <a:ext cx="1262453" cy="471123"/>
          </a:xfrm>
          <a:prstGeom prst="wedgeRoundRectCallout">
            <a:avLst>
              <a:gd name="adj1" fmla="val 64993"/>
              <a:gd name="adj2" fmla="val -81616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头部连接</a:t>
            </a:r>
            <a:endParaRPr lang="zh-CN" altLang="en-US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6" name="AutoShape 6"/>
          <p:cNvSpPr>
            <a:spLocks noChangeArrowheads="1"/>
          </p:cNvSpPr>
          <p:nvPr/>
        </p:nvSpPr>
        <p:spPr bwMode="auto">
          <a:xfrm>
            <a:off x="8677260" y="3289049"/>
            <a:ext cx="1759148" cy="471123"/>
          </a:xfrm>
          <a:prstGeom prst="wedgeRoundRectCallout">
            <a:avLst>
              <a:gd name="adj1" fmla="val -8509"/>
              <a:gd name="adj2" fmla="val -71685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累加聚合算子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847947" y="3976017"/>
            <a:ext cx="3403584" cy="42779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GB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Inter-relation Aggregation </a:t>
            </a:r>
            <a:endParaRPr lang="en-GB" altLang="zh-CN" sz="18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" name="下箭头 77"/>
          <p:cNvSpPr/>
          <p:nvPr/>
        </p:nvSpPr>
        <p:spPr bwMode="auto">
          <a:xfrm rot="16200000">
            <a:off x="6132815" y="2596658"/>
            <a:ext cx="308526" cy="49250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6627584" y="2333165"/>
            <a:ext cx="5168176" cy="1476489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6627583" y="4554723"/>
            <a:ext cx="4920666" cy="1417307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288363" y="1857586"/>
            <a:ext cx="49885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sp>
        <p:nvSpPr>
          <p:cNvPr id="82" name="矩形 81"/>
          <p:cNvSpPr/>
          <p:nvPr/>
        </p:nvSpPr>
        <p:spPr bwMode="auto">
          <a:xfrm>
            <a:off x="6839223" y="1866586"/>
            <a:ext cx="3403584" cy="427791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GB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Intra-relation Aggregation </a:t>
            </a:r>
            <a:endParaRPr lang="en-GB" altLang="zh-CN" sz="18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288363" y="3968169"/>
            <a:ext cx="49885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9429554" y="4727626"/>
            <a:ext cx="250434" cy="43758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AutoShape 6"/>
          <p:cNvSpPr>
            <a:spLocks noChangeArrowheads="1"/>
          </p:cNvSpPr>
          <p:nvPr/>
        </p:nvSpPr>
        <p:spPr bwMode="auto">
          <a:xfrm>
            <a:off x="8283364" y="5180203"/>
            <a:ext cx="1262453" cy="687393"/>
          </a:xfrm>
          <a:custGeom>
            <a:avLst/>
            <a:gdLst>
              <a:gd name="connsiteX0" fmla="*/ 0 w 1816151"/>
              <a:gd name="connsiteY0" fmla="*/ 78522 h 471123"/>
              <a:gd name="connsiteX1" fmla="*/ 78522 w 1816151"/>
              <a:gd name="connsiteY1" fmla="*/ 0 h 471123"/>
              <a:gd name="connsiteX2" fmla="*/ 302692 w 1816151"/>
              <a:gd name="connsiteY2" fmla="*/ 0 h 471123"/>
              <a:gd name="connsiteX3" fmla="*/ 277708 w 1816151"/>
              <a:gd name="connsiteY3" fmla="*/ -198682 h 471123"/>
              <a:gd name="connsiteX4" fmla="*/ 756730 w 1816151"/>
              <a:gd name="connsiteY4" fmla="*/ 0 h 471123"/>
              <a:gd name="connsiteX5" fmla="*/ 1737629 w 1816151"/>
              <a:gd name="connsiteY5" fmla="*/ 0 h 471123"/>
              <a:gd name="connsiteX6" fmla="*/ 1816151 w 1816151"/>
              <a:gd name="connsiteY6" fmla="*/ 78522 h 471123"/>
              <a:gd name="connsiteX7" fmla="*/ 1816151 w 1816151"/>
              <a:gd name="connsiteY7" fmla="*/ 78521 h 471123"/>
              <a:gd name="connsiteX8" fmla="*/ 1816151 w 1816151"/>
              <a:gd name="connsiteY8" fmla="*/ 78521 h 471123"/>
              <a:gd name="connsiteX9" fmla="*/ 1816151 w 1816151"/>
              <a:gd name="connsiteY9" fmla="*/ 196301 h 471123"/>
              <a:gd name="connsiteX10" fmla="*/ 1816151 w 1816151"/>
              <a:gd name="connsiteY10" fmla="*/ 392601 h 471123"/>
              <a:gd name="connsiteX11" fmla="*/ 1737629 w 1816151"/>
              <a:gd name="connsiteY11" fmla="*/ 471123 h 471123"/>
              <a:gd name="connsiteX12" fmla="*/ 756730 w 1816151"/>
              <a:gd name="connsiteY12" fmla="*/ 471123 h 471123"/>
              <a:gd name="connsiteX13" fmla="*/ 302692 w 1816151"/>
              <a:gd name="connsiteY13" fmla="*/ 471123 h 471123"/>
              <a:gd name="connsiteX14" fmla="*/ 302692 w 1816151"/>
              <a:gd name="connsiteY14" fmla="*/ 471123 h 471123"/>
              <a:gd name="connsiteX15" fmla="*/ 78522 w 1816151"/>
              <a:gd name="connsiteY15" fmla="*/ 471123 h 471123"/>
              <a:gd name="connsiteX16" fmla="*/ 0 w 1816151"/>
              <a:gd name="connsiteY16" fmla="*/ 392601 h 471123"/>
              <a:gd name="connsiteX17" fmla="*/ 0 w 1816151"/>
              <a:gd name="connsiteY17" fmla="*/ 196301 h 471123"/>
              <a:gd name="connsiteX18" fmla="*/ 0 w 1816151"/>
              <a:gd name="connsiteY18" fmla="*/ 78521 h 471123"/>
              <a:gd name="connsiteX19" fmla="*/ 0 w 1816151"/>
              <a:gd name="connsiteY19" fmla="*/ 78521 h 471123"/>
              <a:gd name="connsiteX20" fmla="*/ 0 w 1816151"/>
              <a:gd name="connsiteY20" fmla="*/ 78522 h 471123"/>
              <a:gd name="connsiteX0-1" fmla="*/ 0 w 2501495"/>
              <a:gd name="connsiteY0-2" fmla="*/ 277204 h 669805"/>
              <a:gd name="connsiteX1-3" fmla="*/ 78522 w 2501495"/>
              <a:gd name="connsiteY1-4" fmla="*/ 198682 h 669805"/>
              <a:gd name="connsiteX2-5" fmla="*/ 302692 w 2501495"/>
              <a:gd name="connsiteY2-6" fmla="*/ 198682 h 669805"/>
              <a:gd name="connsiteX3-7" fmla="*/ 277708 w 2501495"/>
              <a:gd name="connsiteY3-8" fmla="*/ 0 h 669805"/>
              <a:gd name="connsiteX4-9" fmla="*/ 756730 w 2501495"/>
              <a:gd name="connsiteY4-10" fmla="*/ 198682 h 669805"/>
              <a:gd name="connsiteX5-11" fmla="*/ 2499629 w 2501495"/>
              <a:gd name="connsiteY5-12" fmla="*/ 8182 h 669805"/>
              <a:gd name="connsiteX6-13" fmla="*/ 1816151 w 2501495"/>
              <a:gd name="connsiteY6-14" fmla="*/ 277204 h 669805"/>
              <a:gd name="connsiteX7-15" fmla="*/ 1816151 w 2501495"/>
              <a:gd name="connsiteY7-16" fmla="*/ 277203 h 669805"/>
              <a:gd name="connsiteX8-17" fmla="*/ 1816151 w 2501495"/>
              <a:gd name="connsiteY8-18" fmla="*/ 277203 h 669805"/>
              <a:gd name="connsiteX9-19" fmla="*/ 1816151 w 2501495"/>
              <a:gd name="connsiteY9-20" fmla="*/ 394983 h 669805"/>
              <a:gd name="connsiteX10-21" fmla="*/ 1816151 w 2501495"/>
              <a:gd name="connsiteY10-22" fmla="*/ 591283 h 669805"/>
              <a:gd name="connsiteX11-23" fmla="*/ 1737629 w 2501495"/>
              <a:gd name="connsiteY11-24" fmla="*/ 669805 h 669805"/>
              <a:gd name="connsiteX12-25" fmla="*/ 756730 w 2501495"/>
              <a:gd name="connsiteY12-26" fmla="*/ 669805 h 669805"/>
              <a:gd name="connsiteX13-27" fmla="*/ 302692 w 2501495"/>
              <a:gd name="connsiteY13-28" fmla="*/ 669805 h 669805"/>
              <a:gd name="connsiteX14-29" fmla="*/ 302692 w 2501495"/>
              <a:gd name="connsiteY14-30" fmla="*/ 669805 h 669805"/>
              <a:gd name="connsiteX15-31" fmla="*/ 78522 w 2501495"/>
              <a:gd name="connsiteY15-32" fmla="*/ 669805 h 669805"/>
              <a:gd name="connsiteX16-33" fmla="*/ 0 w 2501495"/>
              <a:gd name="connsiteY16-34" fmla="*/ 591283 h 669805"/>
              <a:gd name="connsiteX17-35" fmla="*/ 0 w 2501495"/>
              <a:gd name="connsiteY17-36" fmla="*/ 394983 h 669805"/>
              <a:gd name="connsiteX18-37" fmla="*/ 0 w 2501495"/>
              <a:gd name="connsiteY18-38" fmla="*/ 277203 h 669805"/>
              <a:gd name="connsiteX19-39" fmla="*/ 0 w 2501495"/>
              <a:gd name="connsiteY19-40" fmla="*/ 277203 h 669805"/>
              <a:gd name="connsiteX20-41" fmla="*/ 0 w 2501495"/>
              <a:gd name="connsiteY20-42" fmla="*/ 277204 h 669805"/>
              <a:gd name="connsiteX0-43" fmla="*/ 0 w 1816151"/>
              <a:gd name="connsiteY0-44" fmla="*/ 277204 h 669805"/>
              <a:gd name="connsiteX1-45" fmla="*/ 78522 w 1816151"/>
              <a:gd name="connsiteY1-46" fmla="*/ 198682 h 669805"/>
              <a:gd name="connsiteX2-47" fmla="*/ 302692 w 1816151"/>
              <a:gd name="connsiteY2-48" fmla="*/ 198682 h 669805"/>
              <a:gd name="connsiteX3-49" fmla="*/ 277708 w 1816151"/>
              <a:gd name="connsiteY3-50" fmla="*/ 0 h 669805"/>
              <a:gd name="connsiteX4-51" fmla="*/ 756730 w 1816151"/>
              <a:gd name="connsiteY4-52" fmla="*/ 198682 h 669805"/>
              <a:gd name="connsiteX5-53" fmla="*/ 1712229 w 1816151"/>
              <a:gd name="connsiteY5-54" fmla="*/ 198682 h 669805"/>
              <a:gd name="connsiteX6-55" fmla="*/ 1816151 w 1816151"/>
              <a:gd name="connsiteY6-56" fmla="*/ 277204 h 669805"/>
              <a:gd name="connsiteX7-57" fmla="*/ 1816151 w 1816151"/>
              <a:gd name="connsiteY7-58" fmla="*/ 277203 h 669805"/>
              <a:gd name="connsiteX8-59" fmla="*/ 1816151 w 1816151"/>
              <a:gd name="connsiteY8-60" fmla="*/ 277203 h 669805"/>
              <a:gd name="connsiteX9-61" fmla="*/ 1816151 w 1816151"/>
              <a:gd name="connsiteY9-62" fmla="*/ 394983 h 669805"/>
              <a:gd name="connsiteX10-63" fmla="*/ 1816151 w 1816151"/>
              <a:gd name="connsiteY10-64" fmla="*/ 591283 h 669805"/>
              <a:gd name="connsiteX11-65" fmla="*/ 1737629 w 1816151"/>
              <a:gd name="connsiteY11-66" fmla="*/ 669805 h 669805"/>
              <a:gd name="connsiteX12-67" fmla="*/ 756730 w 1816151"/>
              <a:gd name="connsiteY12-68" fmla="*/ 669805 h 669805"/>
              <a:gd name="connsiteX13-69" fmla="*/ 302692 w 1816151"/>
              <a:gd name="connsiteY13-70" fmla="*/ 669805 h 669805"/>
              <a:gd name="connsiteX14-71" fmla="*/ 302692 w 1816151"/>
              <a:gd name="connsiteY14-72" fmla="*/ 669805 h 669805"/>
              <a:gd name="connsiteX15-73" fmla="*/ 78522 w 1816151"/>
              <a:gd name="connsiteY15-74" fmla="*/ 669805 h 669805"/>
              <a:gd name="connsiteX16-75" fmla="*/ 0 w 1816151"/>
              <a:gd name="connsiteY16-76" fmla="*/ 591283 h 669805"/>
              <a:gd name="connsiteX17-77" fmla="*/ 0 w 1816151"/>
              <a:gd name="connsiteY17-78" fmla="*/ 394983 h 669805"/>
              <a:gd name="connsiteX18-79" fmla="*/ 0 w 1816151"/>
              <a:gd name="connsiteY18-80" fmla="*/ 277203 h 669805"/>
              <a:gd name="connsiteX19-81" fmla="*/ 0 w 1816151"/>
              <a:gd name="connsiteY19-82" fmla="*/ 277203 h 669805"/>
              <a:gd name="connsiteX20-83" fmla="*/ 0 w 1816151"/>
              <a:gd name="connsiteY20-84" fmla="*/ 277204 h 669805"/>
              <a:gd name="connsiteX0-85" fmla="*/ 0 w 2059658"/>
              <a:gd name="connsiteY0-86" fmla="*/ 277204 h 669805"/>
              <a:gd name="connsiteX1-87" fmla="*/ 78522 w 2059658"/>
              <a:gd name="connsiteY1-88" fmla="*/ 198682 h 669805"/>
              <a:gd name="connsiteX2-89" fmla="*/ 302692 w 2059658"/>
              <a:gd name="connsiteY2-90" fmla="*/ 198682 h 669805"/>
              <a:gd name="connsiteX3-91" fmla="*/ 277708 w 2059658"/>
              <a:gd name="connsiteY3-92" fmla="*/ 0 h 669805"/>
              <a:gd name="connsiteX4-93" fmla="*/ 756730 w 2059658"/>
              <a:gd name="connsiteY4-94" fmla="*/ 198682 h 669805"/>
              <a:gd name="connsiteX5-95" fmla="*/ 2055129 w 2059658"/>
              <a:gd name="connsiteY5-96" fmla="*/ 84382 h 669805"/>
              <a:gd name="connsiteX6-97" fmla="*/ 1816151 w 2059658"/>
              <a:gd name="connsiteY6-98" fmla="*/ 277204 h 669805"/>
              <a:gd name="connsiteX7-99" fmla="*/ 1816151 w 2059658"/>
              <a:gd name="connsiteY7-100" fmla="*/ 277203 h 669805"/>
              <a:gd name="connsiteX8-101" fmla="*/ 1816151 w 2059658"/>
              <a:gd name="connsiteY8-102" fmla="*/ 277203 h 669805"/>
              <a:gd name="connsiteX9-103" fmla="*/ 1816151 w 2059658"/>
              <a:gd name="connsiteY9-104" fmla="*/ 394983 h 669805"/>
              <a:gd name="connsiteX10-105" fmla="*/ 1816151 w 2059658"/>
              <a:gd name="connsiteY10-106" fmla="*/ 591283 h 669805"/>
              <a:gd name="connsiteX11-107" fmla="*/ 1737629 w 2059658"/>
              <a:gd name="connsiteY11-108" fmla="*/ 669805 h 669805"/>
              <a:gd name="connsiteX12-109" fmla="*/ 756730 w 2059658"/>
              <a:gd name="connsiteY12-110" fmla="*/ 669805 h 669805"/>
              <a:gd name="connsiteX13-111" fmla="*/ 302692 w 2059658"/>
              <a:gd name="connsiteY13-112" fmla="*/ 669805 h 669805"/>
              <a:gd name="connsiteX14-113" fmla="*/ 302692 w 2059658"/>
              <a:gd name="connsiteY14-114" fmla="*/ 669805 h 669805"/>
              <a:gd name="connsiteX15-115" fmla="*/ 78522 w 2059658"/>
              <a:gd name="connsiteY15-116" fmla="*/ 669805 h 669805"/>
              <a:gd name="connsiteX16-117" fmla="*/ 0 w 2059658"/>
              <a:gd name="connsiteY16-118" fmla="*/ 591283 h 669805"/>
              <a:gd name="connsiteX17-119" fmla="*/ 0 w 2059658"/>
              <a:gd name="connsiteY17-120" fmla="*/ 394983 h 669805"/>
              <a:gd name="connsiteX18-121" fmla="*/ 0 w 2059658"/>
              <a:gd name="connsiteY18-122" fmla="*/ 277203 h 669805"/>
              <a:gd name="connsiteX19-123" fmla="*/ 0 w 2059658"/>
              <a:gd name="connsiteY19-124" fmla="*/ 277203 h 669805"/>
              <a:gd name="connsiteX20-125" fmla="*/ 0 w 2059658"/>
              <a:gd name="connsiteY20-126" fmla="*/ 277204 h 669805"/>
              <a:gd name="connsiteX0-127" fmla="*/ 0 w 2059658"/>
              <a:gd name="connsiteY0-128" fmla="*/ 277204 h 669805"/>
              <a:gd name="connsiteX1-129" fmla="*/ 78522 w 2059658"/>
              <a:gd name="connsiteY1-130" fmla="*/ 198682 h 669805"/>
              <a:gd name="connsiteX2-131" fmla="*/ 302692 w 2059658"/>
              <a:gd name="connsiteY2-132" fmla="*/ 198682 h 669805"/>
              <a:gd name="connsiteX3-133" fmla="*/ 277708 w 2059658"/>
              <a:gd name="connsiteY3-134" fmla="*/ 0 h 669805"/>
              <a:gd name="connsiteX4-135" fmla="*/ 756730 w 2059658"/>
              <a:gd name="connsiteY4-136" fmla="*/ 198682 h 669805"/>
              <a:gd name="connsiteX5-137" fmla="*/ 1634947 w 2059658"/>
              <a:gd name="connsiteY5-138" fmla="*/ 198614 h 669805"/>
              <a:gd name="connsiteX6-139" fmla="*/ 2055129 w 2059658"/>
              <a:gd name="connsiteY6-140" fmla="*/ 84382 h 669805"/>
              <a:gd name="connsiteX7-141" fmla="*/ 1816151 w 2059658"/>
              <a:gd name="connsiteY7-142" fmla="*/ 277204 h 669805"/>
              <a:gd name="connsiteX8-143" fmla="*/ 1816151 w 2059658"/>
              <a:gd name="connsiteY8-144" fmla="*/ 277203 h 669805"/>
              <a:gd name="connsiteX9-145" fmla="*/ 1816151 w 2059658"/>
              <a:gd name="connsiteY9-146" fmla="*/ 277203 h 669805"/>
              <a:gd name="connsiteX10-147" fmla="*/ 1816151 w 2059658"/>
              <a:gd name="connsiteY10-148" fmla="*/ 394983 h 669805"/>
              <a:gd name="connsiteX11-149" fmla="*/ 1816151 w 2059658"/>
              <a:gd name="connsiteY11-150" fmla="*/ 591283 h 669805"/>
              <a:gd name="connsiteX12-151" fmla="*/ 1737629 w 2059658"/>
              <a:gd name="connsiteY12-152" fmla="*/ 669805 h 669805"/>
              <a:gd name="connsiteX13-153" fmla="*/ 756730 w 2059658"/>
              <a:gd name="connsiteY13-154" fmla="*/ 669805 h 669805"/>
              <a:gd name="connsiteX14-155" fmla="*/ 302692 w 2059658"/>
              <a:gd name="connsiteY14-156" fmla="*/ 669805 h 669805"/>
              <a:gd name="connsiteX15-157" fmla="*/ 302692 w 2059658"/>
              <a:gd name="connsiteY15-158" fmla="*/ 669805 h 669805"/>
              <a:gd name="connsiteX16-159" fmla="*/ 78522 w 2059658"/>
              <a:gd name="connsiteY16-160" fmla="*/ 669805 h 669805"/>
              <a:gd name="connsiteX17-161" fmla="*/ 0 w 2059658"/>
              <a:gd name="connsiteY17-162" fmla="*/ 591283 h 669805"/>
              <a:gd name="connsiteX18-163" fmla="*/ 0 w 2059658"/>
              <a:gd name="connsiteY18-164" fmla="*/ 394983 h 669805"/>
              <a:gd name="connsiteX19-165" fmla="*/ 0 w 2059658"/>
              <a:gd name="connsiteY19-166" fmla="*/ 277203 h 669805"/>
              <a:gd name="connsiteX20-167" fmla="*/ 0 w 2059658"/>
              <a:gd name="connsiteY20-168" fmla="*/ 277203 h 669805"/>
              <a:gd name="connsiteX21" fmla="*/ 0 w 2059658"/>
              <a:gd name="connsiteY21" fmla="*/ 277204 h 669805"/>
              <a:gd name="connsiteX0-169" fmla="*/ 0 w 2022188"/>
              <a:gd name="connsiteY0-170" fmla="*/ 383322 h 775923"/>
              <a:gd name="connsiteX1-171" fmla="*/ 78522 w 2022188"/>
              <a:gd name="connsiteY1-172" fmla="*/ 304800 h 775923"/>
              <a:gd name="connsiteX2-173" fmla="*/ 302692 w 2022188"/>
              <a:gd name="connsiteY2-174" fmla="*/ 304800 h 775923"/>
              <a:gd name="connsiteX3-175" fmla="*/ 277708 w 2022188"/>
              <a:gd name="connsiteY3-176" fmla="*/ 106118 h 775923"/>
              <a:gd name="connsiteX4-177" fmla="*/ 756730 w 2022188"/>
              <a:gd name="connsiteY4-178" fmla="*/ 304800 h 775923"/>
              <a:gd name="connsiteX5-179" fmla="*/ 1634947 w 2022188"/>
              <a:gd name="connsiteY5-180" fmla="*/ 304732 h 775923"/>
              <a:gd name="connsiteX6-181" fmla="*/ 2017029 w 2022188"/>
              <a:gd name="connsiteY6-182" fmla="*/ 0 h 775923"/>
              <a:gd name="connsiteX7-183" fmla="*/ 1816151 w 2022188"/>
              <a:gd name="connsiteY7-184" fmla="*/ 383322 h 775923"/>
              <a:gd name="connsiteX8-185" fmla="*/ 1816151 w 2022188"/>
              <a:gd name="connsiteY8-186" fmla="*/ 383321 h 775923"/>
              <a:gd name="connsiteX9-187" fmla="*/ 1816151 w 2022188"/>
              <a:gd name="connsiteY9-188" fmla="*/ 383321 h 775923"/>
              <a:gd name="connsiteX10-189" fmla="*/ 1816151 w 2022188"/>
              <a:gd name="connsiteY10-190" fmla="*/ 501101 h 775923"/>
              <a:gd name="connsiteX11-191" fmla="*/ 1816151 w 2022188"/>
              <a:gd name="connsiteY11-192" fmla="*/ 697401 h 775923"/>
              <a:gd name="connsiteX12-193" fmla="*/ 1737629 w 2022188"/>
              <a:gd name="connsiteY12-194" fmla="*/ 775923 h 775923"/>
              <a:gd name="connsiteX13-195" fmla="*/ 756730 w 2022188"/>
              <a:gd name="connsiteY13-196" fmla="*/ 775923 h 775923"/>
              <a:gd name="connsiteX14-197" fmla="*/ 302692 w 2022188"/>
              <a:gd name="connsiteY14-198" fmla="*/ 775923 h 775923"/>
              <a:gd name="connsiteX15-199" fmla="*/ 302692 w 2022188"/>
              <a:gd name="connsiteY15-200" fmla="*/ 775923 h 775923"/>
              <a:gd name="connsiteX16-201" fmla="*/ 78522 w 2022188"/>
              <a:gd name="connsiteY16-202" fmla="*/ 775923 h 775923"/>
              <a:gd name="connsiteX17-203" fmla="*/ 0 w 2022188"/>
              <a:gd name="connsiteY17-204" fmla="*/ 697401 h 775923"/>
              <a:gd name="connsiteX18-205" fmla="*/ 0 w 2022188"/>
              <a:gd name="connsiteY18-206" fmla="*/ 501101 h 775923"/>
              <a:gd name="connsiteX19-207" fmla="*/ 0 w 2022188"/>
              <a:gd name="connsiteY19-208" fmla="*/ 383321 h 775923"/>
              <a:gd name="connsiteX20-209" fmla="*/ 0 w 2022188"/>
              <a:gd name="connsiteY20-210" fmla="*/ 383321 h 775923"/>
              <a:gd name="connsiteX21-211" fmla="*/ 0 w 2022188"/>
              <a:gd name="connsiteY21-212" fmla="*/ 383322 h 775923"/>
              <a:gd name="connsiteX0-213" fmla="*/ 128692 w 2150880"/>
              <a:gd name="connsiteY0-214" fmla="*/ 383322 h 775923"/>
              <a:gd name="connsiteX1-215" fmla="*/ 207214 w 2150880"/>
              <a:gd name="connsiteY1-216" fmla="*/ 304800 h 775923"/>
              <a:gd name="connsiteX2-217" fmla="*/ 431384 w 2150880"/>
              <a:gd name="connsiteY2-218" fmla="*/ 304800 h 775923"/>
              <a:gd name="connsiteX3-219" fmla="*/ 0 w 2150880"/>
              <a:gd name="connsiteY3-220" fmla="*/ 144218 h 775923"/>
              <a:gd name="connsiteX4-221" fmla="*/ 885422 w 2150880"/>
              <a:gd name="connsiteY4-222" fmla="*/ 304800 h 775923"/>
              <a:gd name="connsiteX5-223" fmla="*/ 1763639 w 2150880"/>
              <a:gd name="connsiteY5-224" fmla="*/ 304732 h 775923"/>
              <a:gd name="connsiteX6-225" fmla="*/ 2145721 w 2150880"/>
              <a:gd name="connsiteY6-226" fmla="*/ 0 h 775923"/>
              <a:gd name="connsiteX7-227" fmla="*/ 1944843 w 2150880"/>
              <a:gd name="connsiteY7-228" fmla="*/ 383322 h 775923"/>
              <a:gd name="connsiteX8-229" fmla="*/ 1944843 w 2150880"/>
              <a:gd name="connsiteY8-230" fmla="*/ 383321 h 775923"/>
              <a:gd name="connsiteX9-231" fmla="*/ 1944843 w 2150880"/>
              <a:gd name="connsiteY9-232" fmla="*/ 383321 h 775923"/>
              <a:gd name="connsiteX10-233" fmla="*/ 1944843 w 2150880"/>
              <a:gd name="connsiteY10-234" fmla="*/ 501101 h 775923"/>
              <a:gd name="connsiteX11-235" fmla="*/ 1944843 w 2150880"/>
              <a:gd name="connsiteY11-236" fmla="*/ 697401 h 775923"/>
              <a:gd name="connsiteX12-237" fmla="*/ 1866321 w 2150880"/>
              <a:gd name="connsiteY12-238" fmla="*/ 775923 h 775923"/>
              <a:gd name="connsiteX13-239" fmla="*/ 885422 w 2150880"/>
              <a:gd name="connsiteY13-240" fmla="*/ 775923 h 775923"/>
              <a:gd name="connsiteX14-241" fmla="*/ 431384 w 2150880"/>
              <a:gd name="connsiteY14-242" fmla="*/ 775923 h 775923"/>
              <a:gd name="connsiteX15-243" fmla="*/ 431384 w 2150880"/>
              <a:gd name="connsiteY15-244" fmla="*/ 775923 h 775923"/>
              <a:gd name="connsiteX16-245" fmla="*/ 207214 w 2150880"/>
              <a:gd name="connsiteY16-246" fmla="*/ 775923 h 775923"/>
              <a:gd name="connsiteX17-247" fmla="*/ 128692 w 2150880"/>
              <a:gd name="connsiteY17-248" fmla="*/ 697401 h 775923"/>
              <a:gd name="connsiteX18-249" fmla="*/ 128692 w 2150880"/>
              <a:gd name="connsiteY18-250" fmla="*/ 501101 h 775923"/>
              <a:gd name="connsiteX19-251" fmla="*/ 128692 w 2150880"/>
              <a:gd name="connsiteY19-252" fmla="*/ 383321 h 775923"/>
              <a:gd name="connsiteX20-253" fmla="*/ 128692 w 2150880"/>
              <a:gd name="connsiteY20-254" fmla="*/ 383321 h 775923"/>
              <a:gd name="connsiteX21-255" fmla="*/ 128692 w 2150880"/>
              <a:gd name="connsiteY21-256" fmla="*/ 383322 h 775923"/>
              <a:gd name="connsiteX0-257" fmla="*/ 128692 w 2150880"/>
              <a:gd name="connsiteY0-258" fmla="*/ 383322 h 775923"/>
              <a:gd name="connsiteX1-259" fmla="*/ 207214 w 2150880"/>
              <a:gd name="connsiteY1-260" fmla="*/ 304800 h 775923"/>
              <a:gd name="connsiteX2-261" fmla="*/ 329784 w 2150880"/>
              <a:gd name="connsiteY2-262" fmla="*/ 304800 h 775923"/>
              <a:gd name="connsiteX3-263" fmla="*/ 0 w 2150880"/>
              <a:gd name="connsiteY3-264" fmla="*/ 144218 h 775923"/>
              <a:gd name="connsiteX4-265" fmla="*/ 885422 w 2150880"/>
              <a:gd name="connsiteY4-266" fmla="*/ 304800 h 775923"/>
              <a:gd name="connsiteX5-267" fmla="*/ 1763639 w 2150880"/>
              <a:gd name="connsiteY5-268" fmla="*/ 304732 h 775923"/>
              <a:gd name="connsiteX6-269" fmla="*/ 2145721 w 2150880"/>
              <a:gd name="connsiteY6-270" fmla="*/ 0 h 775923"/>
              <a:gd name="connsiteX7-271" fmla="*/ 1944843 w 2150880"/>
              <a:gd name="connsiteY7-272" fmla="*/ 383322 h 775923"/>
              <a:gd name="connsiteX8-273" fmla="*/ 1944843 w 2150880"/>
              <a:gd name="connsiteY8-274" fmla="*/ 383321 h 775923"/>
              <a:gd name="connsiteX9-275" fmla="*/ 1944843 w 2150880"/>
              <a:gd name="connsiteY9-276" fmla="*/ 383321 h 775923"/>
              <a:gd name="connsiteX10-277" fmla="*/ 1944843 w 2150880"/>
              <a:gd name="connsiteY10-278" fmla="*/ 501101 h 775923"/>
              <a:gd name="connsiteX11-279" fmla="*/ 1944843 w 2150880"/>
              <a:gd name="connsiteY11-280" fmla="*/ 697401 h 775923"/>
              <a:gd name="connsiteX12-281" fmla="*/ 1866321 w 2150880"/>
              <a:gd name="connsiteY12-282" fmla="*/ 775923 h 775923"/>
              <a:gd name="connsiteX13-283" fmla="*/ 885422 w 2150880"/>
              <a:gd name="connsiteY13-284" fmla="*/ 775923 h 775923"/>
              <a:gd name="connsiteX14-285" fmla="*/ 431384 w 2150880"/>
              <a:gd name="connsiteY14-286" fmla="*/ 775923 h 775923"/>
              <a:gd name="connsiteX15-287" fmla="*/ 431384 w 2150880"/>
              <a:gd name="connsiteY15-288" fmla="*/ 775923 h 775923"/>
              <a:gd name="connsiteX16-289" fmla="*/ 207214 w 2150880"/>
              <a:gd name="connsiteY16-290" fmla="*/ 775923 h 775923"/>
              <a:gd name="connsiteX17-291" fmla="*/ 128692 w 2150880"/>
              <a:gd name="connsiteY17-292" fmla="*/ 697401 h 775923"/>
              <a:gd name="connsiteX18-293" fmla="*/ 128692 w 2150880"/>
              <a:gd name="connsiteY18-294" fmla="*/ 501101 h 775923"/>
              <a:gd name="connsiteX19-295" fmla="*/ 128692 w 2150880"/>
              <a:gd name="connsiteY19-296" fmla="*/ 383321 h 775923"/>
              <a:gd name="connsiteX20-297" fmla="*/ 128692 w 2150880"/>
              <a:gd name="connsiteY20-298" fmla="*/ 383321 h 775923"/>
              <a:gd name="connsiteX21-299" fmla="*/ 128692 w 2150880"/>
              <a:gd name="connsiteY21-300" fmla="*/ 383322 h 775923"/>
              <a:gd name="connsiteX0-301" fmla="*/ 0 w 2022188"/>
              <a:gd name="connsiteY0-302" fmla="*/ 383322 h 775923"/>
              <a:gd name="connsiteX1-303" fmla="*/ 78522 w 2022188"/>
              <a:gd name="connsiteY1-304" fmla="*/ 304800 h 775923"/>
              <a:gd name="connsiteX2-305" fmla="*/ 201092 w 2022188"/>
              <a:gd name="connsiteY2-306" fmla="*/ 304800 h 775923"/>
              <a:gd name="connsiteX3-307" fmla="*/ 366608 w 2022188"/>
              <a:gd name="connsiteY3-308" fmla="*/ 258518 h 775923"/>
              <a:gd name="connsiteX4-309" fmla="*/ 756730 w 2022188"/>
              <a:gd name="connsiteY4-310" fmla="*/ 304800 h 775923"/>
              <a:gd name="connsiteX5-311" fmla="*/ 1634947 w 2022188"/>
              <a:gd name="connsiteY5-312" fmla="*/ 304732 h 775923"/>
              <a:gd name="connsiteX6-313" fmla="*/ 2017029 w 2022188"/>
              <a:gd name="connsiteY6-314" fmla="*/ 0 h 775923"/>
              <a:gd name="connsiteX7-315" fmla="*/ 1816151 w 2022188"/>
              <a:gd name="connsiteY7-316" fmla="*/ 383322 h 775923"/>
              <a:gd name="connsiteX8-317" fmla="*/ 1816151 w 2022188"/>
              <a:gd name="connsiteY8-318" fmla="*/ 383321 h 775923"/>
              <a:gd name="connsiteX9-319" fmla="*/ 1816151 w 2022188"/>
              <a:gd name="connsiteY9-320" fmla="*/ 383321 h 775923"/>
              <a:gd name="connsiteX10-321" fmla="*/ 1816151 w 2022188"/>
              <a:gd name="connsiteY10-322" fmla="*/ 501101 h 775923"/>
              <a:gd name="connsiteX11-323" fmla="*/ 1816151 w 2022188"/>
              <a:gd name="connsiteY11-324" fmla="*/ 697401 h 775923"/>
              <a:gd name="connsiteX12-325" fmla="*/ 1737629 w 2022188"/>
              <a:gd name="connsiteY12-326" fmla="*/ 775923 h 775923"/>
              <a:gd name="connsiteX13-327" fmla="*/ 756730 w 2022188"/>
              <a:gd name="connsiteY13-328" fmla="*/ 775923 h 775923"/>
              <a:gd name="connsiteX14-329" fmla="*/ 302692 w 2022188"/>
              <a:gd name="connsiteY14-330" fmla="*/ 775923 h 775923"/>
              <a:gd name="connsiteX15-331" fmla="*/ 302692 w 2022188"/>
              <a:gd name="connsiteY15-332" fmla="*/ 775923 h 775923"/>
              <a:gd name="connsiteX16-333" fmla="*/ 78522 w 2022188"/>
              <a:gd name="connsiteY16-334" fmla="*/ 775923 h 775923"/>
              <a:gd name="connsiteX17-335" fmla="*/ 0 w 2022188"/>
              <a:gd name="connsiteY17-336" fmla="*/ 697401 h 775923"/>
              <a:gd name="connsiteX18-337" fmla="*/ 0 w 2022188"/>
              <a:gd name="connsiteY18-338" fmla="*/ 501101 h 775923"/>
              <a:gd name="connsiteX19-339" fmla="*/ 0 w 2022188"/>
              <a:gd name="connsiteY19-340" fmla="*/ 383321 h 775923"/>
              <a:gd name="connsiteX20-341" fmla="*/ 0 w 2022188"/>
              <a:gd name="connsiteY20-342" fmla="*/ 383321 h 775923"/>
              <a:gd name="connsiteX21-343" fmla="*/ 0 w 2022188"/>
              <a:gd name="connsiteY21-344" fmla="*/ 383322 h 775923"/>
              <a:gd name="connsiteX0-345" fmla="*/ 256108 w 2278296"/>
              <a:gd name="connsiteY0-346" fmla="*/ 383322 h 775923"/>
              <a:gd name="connsiteX1-347" fmla="*/ 334630 w 2278296"/>
              <a:gd name="connsiteY1-348" fmla="*/ 304800 h 775923"/>
              <a:gd name="connsiteX2-349" fmla="*/ 0 w 2278296"/>
              <a:gd name="connsiteY2-350" fmla="*/ 0 h 775923"/>
              <a:gd name="connsiteX3-351" fmla="*/ 622716 w 2278296"/>
              <a:gd name="connsiteY3-352" fmla="*/ 258518 h 775923"/>
              <a:gd name="connsiteX4-353" fmla="*/ 1012838 w 2278296"/>
              <a:gd name="connsiteY4-354" fmla="*/ 304800 h 775923"/>
              <a:gd name="connsiteX5-355" fmla="*/ 1891055 w 2278296"/>
              <a:gd name="connsiteY5-356" fmla="*/ 304732 h 775923"/>
              <a:gd name="connsiteX6-357" fmla="*/ 2273137 w 2278296"/>
              <a:gd name="connsiteY6-358" fmla="*/ 0 h 775923"/>
              <a:gd name="connsiteX7-359" fmla="*/ 2072259 w 2278296"/>
              <a:gd name="connsiteY7-360" fmla="*/ 383322 h 775923"/>
              <a:gd name="connsiteX8-361" fmla="*/ 2072259 w 2278296"/>
              <a:gd name="connsiteY8-362" fmla="*/ 383321 h 775923"/>
              <a:gd name="connsiteX9-363" fmla="*/ 2072259 w 2278296"/>
              <a:gd name="connsiteY9-364" fmla="*/ 383321 h 775923"/>
              <a:gd name="connsiteX10-365" fmla="*/ 2072259 w 2278296"/>
              <a:gd name="connsiteY10-366" fmla="*/ 501101 h 775923"/>
              <a:gd name="connsiteX11-367" fmla="*/ 2072259 w 2278296"/>
              <a:gd name="connsiteY11-368" fmla="*/ 697401 h 775923"/>
              <a:gd name="connsiteX12-369" fmla="*/ 1993737 w 2278296"/>
              <a:gd name="connsiteY12-370" fmla="*/ 775923 h 775923"/>
              <a:gd name="connsiteX13-371" fmla="*/ 1012838 w 2278296"/>
              <a:gd name="connsiteY13-372" fmla="*/ 775923 h 775923"/>
              <a:gd name="connsiteX14-373" fmla="*/ 558800 w 2278296"/>
              <a:gd name="connsiteY14-374" fmla="*/ 775923 h 775923"/>
              <a:gd name="connsiteX15-375" fmla="*/ 558800 w 2278296"/>
              <a:gd name="connsiteY15-376" fmla="*/ 775923 h 775923"/>
              <a:gd name="connsiteX16-377" fmla="*/ 334630 w 2278296"/>
              <a:gd name="connsiteY16-378" fmla="*/ 775923 h 775923"/>
              <a:gd name="connsiteX17-379" fmla="*/ 256108 w 2278296"/>
              <a:gd name="connsiteY17-380" fmla="*/ 697401 h 775923"/>
              <a:gd name="connsiteX18-381" fmla="*/ 256108 w 2278296"/>
              <a:gd name="connsiteY18-382" fmla="*/ 501101 h 775923"/>
              <a:gd name="connsiteX19-383" fmla="*/ 256108 w 2278296"/>
              <a:gd name="connsiteY19-384" fmla="*/ 383321 h 775923"/>
              <a:gd name="connsiteX20-385" fmla="*/ 256108 w 2278296"/>
              <a:gd name="connsiteY20-386" fmla="*/ 383321 h 775923"/>
              <a:gd name="connsiteX21-387" fmla="*/ 256108 w 2278296"/>
              <a:gd name="connsiteY21-388" fmla="*/ 383322 h 775923"/>
              <a:gd name="connsiteX0-389" fmla="*/ 56528 w 2078716"/>
              <a:gd name="connsiteY0-390" fmla="*/ 383322 h 775923"/>
              <a:gd name="connsiteX1-391" fmla="*/ 135050 w 2078716"/>
              <a:gd name="connsiteY1-392" fmla="*/ 304800 h 775923"/>
              <a:gd name="connsiteX2-393" fmla="*/ 0 w 2078716"/>
              <a:gd name="connsiteY2-394" fmla="*/ 50800 h 775923"/>
              <a:gd name="connsiteX3-395" fmla="*/ 423136 w 2078716"/>
              <a:gd name="connsiteY3-396" fmla="*/ 258518 h 775923"/>
              <a:gd name="connsiteX4-397" fmla="*/ 813258 w 2078716"/>
              <a:gd name="connsiteY4-398" fmla="*/ 304800 h 775923"/>
              <a:gd name="connsiteX5-399" fmla="*/ 1691475 w 2078716"/>
              <a:gd name="connsiteY5-400" fmla="*/ 304732 h 775923"/>
              <a:gd name="connsiteX6-401" fmla="*/ 2073557 w 2078716"/>
              <a:gd name="connsiteY6-402" fmla="*/ 0 h 775923"/>
              <a:gd name="connsiteX7-403" fmla="*/ 1872679 w 2078716"/>
              <a:gd name="connsiteY7-404" fmla="*/ 383322 h 775923"/>
              <a:gd name="connsiteX8-405" fmla="*/ 1872679 w 2078716"/>
              <a:gd name="connsiteY8-406" fmla="*/ 383321 h 775923"/>
              <a:gd name="connsiteX9-407" fmla="*/ 1872679 w 2078716"/>
              <a:gd name="connsiteY9-408" fmla="*/ 383321 h 775923"/>
              <a:gd name="connsiteX10-409" fmla="*/ 1872679 w 2078716"/>
              <a:gd name="connsiteY10-410" fmla="*/ 501101 h 775923"/>
              <a:gd name="connsiteX11-411" fmla="*/ 1872679 w 2078716"/>
              <a:gd name="connsiteY11-412" fmla="*/ 697401 h 775923"/>
              <a:gd name="connsiteX12-413" fmla="*/ 1794157 w 2078716"/>
              <a:gd name="connsiteY12-414" fmla="*/ 775923 h 775923"/>
              <a:gd name="connsiteX13-415" fmla="*/ 813258 w 2078716"/>
              <a:gd name="connsiteY13-416" fmla="*/ 775923 h 775923"/>
              <a:gd name="connsiteX14-417" fmla="*/ 359220 w 2078716"/>
              <a:gd name="connsiteY14-418" fmla="*/ 775923 h 775923"/>
              <a:gd name="connsiteX15-419" fmla="*/ 359220 w 2078716"/>
              <a:gd name="connsiteY15-420" fmla="*/ 775923 h 775923"/>
              <a:gd name="connsiteX16-421" fmla="*/ 135050 w 2078716"/>
              <a:gd name="connsiteY16-422" fmla="*/ 775923 h 775923"/>
              <a:gd name="connsiteX17-423" fmla="*/ 56528 w 2078716"/>
              <a:gd name="connsiteY17-424" fmla="*/ 697401 h 775923"/>
              <a:gd name="connsiteX18-425" fmla="*/ 56528 w 2078716"/>
              <a:gd name="connsiteY18-426" fmla="*/ 501101 h 775923"/>
              <a:gd name="connsiteX19-427" fmla="*/ 56528 w 2078716"/>
              <a:gd name="connsiteY19-428" fmla="*/ 383321 h 775923"/>
              <a:gd name="connsiteX20-429" fmla="*/ 56528 w 2078716"/>
              <a:gd name="connsiteY20-430" fmla="*/ 383321 h 775923"/>
              <a:gd name="connsiteX21-431" fmla="*/ 56528 w 2078716"/>
              <a:gd name="connsiteY21-432" fmla="*/ 383322 h 775923"/>
              <a:gd name="connsiteX0-433" fmla="*/ 56528 w 1947737"/>
              <a:gd name="connsiteY0-434" fmla="*/ 332522 h 725123"/>
              <a:gd name="connsiteX1-435" fmla="*/ 135050 w 1947737"/>
              <a:gd name="connsiteY1-436" fmla="*/ 254000 h 725123"/>
              <a:gd name="connsiteX2-437" fmla="*/ 0 w 1947737"/>
              <a:gd name="connsiteY2-438" fmla="*/ 0 h 725123"/>
              <a:gd name="connsiteX3-439" fmla="*/ 423136 w 1947737"/>
              <a:gd name="connsiteY3-440" fmla="*/ 207718 h 725123"/>
              <a:gd name="connsiteX4-441" fmla="*/ 813258 w 1947737"/>
              <a:gd name="connsiteY4-442" fmla="*/ 254000 h 725123"/>
              <a:gd name="connsiteX5-443" fmla="*/ 1691475 w 1947737"/>
              <a:gd name="connsiteY5-444" fmla="*/ 253932 h 725123"/>
              <a:gd name="connsiteX6-445" fmla="*/ 1937480 w 1947737"/>
              <a:gd name="connsiteY6-446" fmla="*/ 38100 h 725123"/>
              <a:gd name="connsiteX7-447" fmla="*/ 1872679 w 1947737"/>
              <a:gd name="connsiteY7-448" fmla="*/ 332522 h 725123"/>
              <a:gd name="connsiteX8-449" fmla="*/ 1872679 w 1947737"/>
              <a:gd name="connsiteY8-450" fmla="*/ 332521 h 725123"/>
              <a:gd name="connsiteX9-451" fmla="*/ 1872679 w 1947737"/>
              <a:gd name="connsiteY9-452" fmla="*/ 332521 h 725123"/>
              <a:gd name="connsiteX10-453" fmla="*/ 1872679 w 1947737"/>
              <a:gd name="connsiteY10-454" fmla="*/ 450301 h 725123"/>
              <a:gd name="connsiteX11-455" fmla="*/ 1872679 w 1947737"/>
              <a:gd name="connsiteY11-456" fmla="*/ 646601 h 725123"/>
              <a:gd name="connsiteX12-457" fmla="*/ 1794157 w 1947737"/>
              <a:gd name="connsiteY12-458" fmla="*/ 725123 h 725123"/>
              <a:gd name="connsiteX13-459" fmla="*/ 813258 w 1947737"/>
              <a:gd name="connsiteY13-460" fmla="*/ 725123 h 725123"/>
              <a:gd name="connsiteX14-461" fmla="*/ 359220 w 1947737"/>
              <a:gd name="connsiteY14-462" fmla="*/ 725123 h 725123"/>
              <a:gd name="connsiteX15-463" fmla="*/ 359220 w 1947737"/>
              <a:gd name="connsiteY15-464" fmla="*/ 725123 h 725123"/>
              <a:gd name="connsiteX16-465" fmla="*/ 135050 w 1947737"/>
              <a:gd name="connsiteY16-466" fmla="*/ 725123 h 725123"/>
              <a:gd name="connsiteX17-467" fmla="*/ 56528 w 1947737"/>
              <a:gd name="connsiteY17-468" fmla="*/ 646601 h 725123"/>
              <a:gd name="connsiteX18-469" fmla="*/ 56528 w 1947737"/>
              <a:gd name="connsiteY18-470" fmla="*/ 450301 h 725123"/>
              <a:gd name="connsiteX19-471" fmla="*/ 56528 w 1947737"/>
              <a:gd name="connsiteY19-472" fmla="*/ 332521 h 725123"/>
              <a:gd name="connsiteX20-473" fmla="*/ 56528 w 1947737"/>
              <a:gd name="connsiteY20-474" fmla="*/ 332521 h 725123"/>
              <a:gd name="connsiteX21-475" fmla="*/ 56528 w 1947737"/>
              <a:gd name="connsiteY21-476" fmla="*/ 332522 h 725123"/>
              <a:gd name="connsiteX0-477" fmla="*/ 56528 w 1947737"/>
              <a:gd name="connsiteY0-478" fmla="*/ 332522 h 725123"/>
              <a:gd name="connsiteX1-479" fmla="*/ 135050 w 1947737"/>
              <a:gd name="connsiteY1-480" fmla="*/ 254000 h 725123"/>
              <a:gd name="connsiteX2-481" fmla="*/ 0 w 1947737"/>
              <a:gd name="connsiteY2-482" fmla="*/ 0 h 725123"/>
              <a:gd name="connsiteX3-483" fmla="*/ 319186 w 1947737"/>
              <a:gd name="connsiteY3-484" fmla="*/ 248332 h 725123"/>
              <a:gd name="connsiteX4-485" fmla="*/ 813258 w 1947737"/>
              <a:gd name="connsiteY4-486" fmla="*/ 254000 h 725123"/>
              <a:gd name="connsiteX5-487" fmla="*/ 1691475 w 1947737"/>
              <a:gd name="connsiteY5-488" fmla="*/ 253932 h 725123"/>
              <a:gd name="connsiteX6-489" fmla="*/ 1937480 w 1947737"/>
              <a:gd name="connsiteY6-490" fmla="*/ 38100 h 725123"/>
              <a:gd name="connsiteX7-491" fmla="*/ 1872679 w 1947737"/>
              <a:gd name="connsiteY7-492" fmla="*/ 332522 h 725123"/>
              <a:gd name="connsiteX8-493" fmla="*/ 1872679 w 1947737"/>
              <a:gd name="connsiteY8-494" fmla="*/ 332521 h 725123"/>
              <a:gd name="connsiteX9-495" fmla="*/ 1872679 w 1947737"/>
              <a:gd name="connsiteY9-496" fmla="*/ 332521 h 725123"/>
              <a:gd name="connsiteX10-497" fmla="*/ 1872679 w 1947737"/>
              <a:gd name="connsiteY10-498" fmla="*/ 450301 h 725123"/>
              <a:gd name="connsiteX11-499" fmla="*/ 1872679 w 1947737"/>
              <a:gd name="connsiteY11-500" fmla="*/ 646601 h 725123"/>
              <a:gd name="connsiteX12-501" fmla="*/ 1794157 w 1947737"/>
              <a:gd name="connsiteY12-502" fmla="*/ 725123 h 725123"/>
              <a:gd name="connsiteX13-503" fmla="*/ 813258 w 1947737"/>
              <a:gd name="connsiteY13-504" fmla="*/ 725123 h 725123"/>
              <a:gd name="connsiteX14-505" fmla="*/ 359220 w 1947737"/>
              <a:gd name="connsiteY14-506" fmla="*/ 725123 h 725123"/>
              <a:gd name="connsiteX15-507" fmla="*/ 359220 w 1947737"/>
              <a:gd name="connsiteY15-508" fmla="*/ 725123 h 725123"/>
              <a:gd name="connsiteX16-509" fmla="*/ 135050 w 1947737"/>
              <a:gd name="connsiteY16-510" fmla="*/ 725123 h 725123"/>
              <a:gd name="connsiteX17-511" fmla="*/ 56528 w 1947737"/>
              <a:gd name="connsiteY17-512" fmla="*/ 646601 h 725123"/>
              <a:gd name="connsiteX18-513" fmla="*/ 56528 w 1947737"/>
              <a:gd name="connsiteY18-514" fmla="*/ 450301 h 725123"/>
              <a:gd name="connsiteX19-515" fmla="*/ 56528 w 1947737"/>
              <a:gd name="connsiteY19-516" fmla="*/ 332521 h 725123"/>
              <a:gd name="connsiteX20-517" fmla="*/ 56528 w 1947737"/>
              <a:gd name="connsiteY20-518" fmla="*/ 332521 h 725123"/>
              <a:gd name="connsiteX21-519" fmla="*/ 56528 w 1947737"/>
              <a:gd name="connsiteY21-520" fmla="*/ 332522 h 725123"/>
              <a:gd name="connsiteX0-521" fmla="*/ 56528 w 1947737"/>
              <a:gd name="connsiteY0-522" fmla="*/ 332522 h 725123"/>
              <a:gd name="connsiteX1-523" fmla="*/ 135050 w 1947737"/>
              <a:gd name="connsiteY1-524" fmla="*/ 254000 h 725123"/>
              <a:gd name="connsiteX2-525" fmla="*/ 0 w 1947737"/>
              <a:gd name="connsiteY2-526" fmla="*/ 0 h 725123"/>
              <a:gd name="connsiteX3-527" fmla="*/ 319186 w 1947737"/>
              <a:gd name="connsiteY3-528" fmla="*/ 248332 h 725123"/>
              <a:gd name="connsiteX4-529" fmla="*/ 813258 w 1947737"/>
              <a:gd name="connsiteY4-530" fmla="*/ 254000 h 725123"/>
              <a:gd name="connsiteX5-531" fmla="*/ 1691475 w 1947737"/>
              <a:gd name="connsiteY5-532" fmla="*/ 253932 h 725123"/>
              <a:gd name="connsiteX6-533" fmla="*/ 1937480 w 1947737"/>
              <a:gd name="connsiteY6-534" fmla="*/ 38100 h 725123"/>
              <a:gd name="connsiteX7-535" fmla="*/ 1872679 w 1947737"/>
              <a:gd name="connsiteY7-536" fmla="*/ 332522 h 725123"/>
              <a:gd name="connsiteX8-537" fmla="*/ 1872679 w 1947737"/>
              <a:gd name="connsiteY8-538" fmla="*/ 332521 h 725123"/>
              <a:gd name="connsiteX9-539" fmla="*/ 1872679 w 1947737"/>
              <a:gd name="connsiteY9-540" fmla="*/ 332521 h 725123"/>
              <a:gd name="connsiteX10-541" fmla="*/ 1872679 w 1947737"/>
              <a:gd name="connsiteY10-542" fmla="*/ 450301 h 725123"/>
              <a:gd name="connsiteX11-543" fmla="*/ 1872679 w 1947737"/>
              <a:gd name="connsiteY11-544" fmla="*/ 646601 h 725123"/>
              <a:gd name="connsiteX12-545" fmla="*/ 1794157 w 1947737"/>
              <a:gd name="connsiteY12-546" fmla="*/ 725123 h 725123"/>
              <a:gd name="connsiteX13-547" fmla="*/ 813258 w 1947737"/>
              <a:gd name="connsiteY13-548" fmla="*/ 725123 h 725123"/>
              <a:gd name="connsiteX14-549" fmla="*/ 359220 w 1947737"/>
              <a:gd name="connsiteY14-550" fmla="*/ 725123 h 725123"/>
              <a:gd name="connsiteX15-551" fmla="*/ 359220 w 1947737"/>
              <a:gd name="connsiteY15-552" fmla="*/ 725123 h 725123"/>
              <a:gd name="connsiteX16-553" fmla="*/ 135050 w 1947737"/>
              <a:gd name="connsiteY16-554" fmla="*/ 725123 h 725123"/>
              <a:gd name="connsiteX17-555" fmla="*/ 56528 w 1947737"/>
              <a:gd name="connsiteY17-556" fmla="*/ 646601 h 725123"/>
              <a:gd name="connsiteX18-557" fmla="*/ 56528 w 1947737"/>
              <a:gd name="connsiteY18-558" fmla="*/ 450301 h 725123"/>
              <a:gd name="connsiteX19-559" fmla="*/ 56528 w 1947737"/>
              <a:gd name="connsiteY19-560" fmla="*/ 332521 h 725123"/>
              <a:gd name="connsiteX20-561" fmla="*/ 56528 w 1947737"/>
              <a:gd name="connsiteY20-562" fmla="*/ 332521 h 725123"/>
              <a:gd name="connsiteX21-563" fmla="*/ 56528 w 1947737"/>
              <a:gd name="connsiteY21-564" fmla="*/ 332522 h 7251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211" y="connsiteY21-212"/>
              </a:cxn>
            </a:cxnLst>
            <a:rect l="l" t="t" r="r" b="b"/>
            <a:pathLst>
              <a:path w="1947737" h="725123">
                <a:moveTo>
                  <a:pt x="56528" y="332522"/>
                </a:moveTo>
                <a:cubicBezTo>
                  <a:pt x="56528" y="289155"/>
                  <a:pt x="91683" y="254000"/>
                  <a:pt x="135050" y="254000"/>
                </a:cubicBezTo>
                <a:lnTo>
                  <a:pt x="0" y="0"/>
                </a:lnTo>
                <a:lnTo>
                  <a:pt x="319186" y="248332"/>
                </a:lnTo>
                <a:cubicBezTo>
                  <a:pt x="1028379" y="253605"/>
                  <a:pt x="683217" y="238573"/>
                  <a:pt x="813258" y="254000"/>
                </a:cubicBezTo>
                <a:cubicBezTo>
                  <a:pt x="970530" y="241277"/>
                  <a:pt x="1534203" y="266655"/>
                  <a:pt x="1691475" y="253932"/>
                </a:cubicBezTo>
                <a:lnTo>
                  <a:pt x="1937480" y="38100"/>
                </a:lnTo>
                <a:cubicBezTo>
                  <a:pt x="1980847" y="38100"/>
                  <a:pt x="1872679" y="289155"/>
                  <a:pt x="1872679" y="332522"/>
                </a:cubicBezTo>
                <a:lnTo>
                  <a:pt x="1872679" y="332521"/>
                </a:lnTo>
                <a:lnTo>
                  <a:pt x="1872679" y="332521"/>
                </a:lnTo>
                <a:lnTo>
                  <a:pt x="1872679" y="450301"/>
                </a:lnTo>
                <a:lnTo>
                  <a:pt x="1872679" y="646601"/>
                </a:lnTo>
                <a:cubicBezTo>
                  <a:pt x="1872679" y="689968"/>
                  <a:pt x="1837524" y="725123"/>
                  <a:pt x="1794157" y="725123"/>
                </a:cubicBezTo>
                <a:lnTo>
                  <a:pt x="813258" y="725123"/>
                </a:lnTo>
                <a:lnTo>
                  <a:pt x="359220" y="725123"/>
                </a:lnTo>
                <a:lnTo>
                  <a:pt x="359220" y="725123"/>
                </a:lnTo>
                <a:lnTo>
                  <a:pt x="135050" y="725123"/>
                </a:lnTo>
                <a:cubicBezTo>
                  <a:pt x="91683" y="725123"/>
                  <a:pt x="56528" y="689968"/>
                  <a:pt x="56528" y="646601"/>
                </a:cubicBezTo>
                <a:lnTo>
                  <a:pt x="56528" y="450301"/>
                </a:lnTo>
                <a:lnTo>
                  <a:pt x="56528" y="332521"/>
                </a:lnTo>
                <a:lnTo>
                  <a:pt x="56528" y="332521"/>
                </a:lnTo>
                <a:lnTo>
                  <a:pt x="56528" y="332522"/>
                </a:lnTo>
                <a:close/>
              </a:path>
            </a:pathLst>
          </a:cu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学习项</a:t>
            </a:r>
            <a:endParaRPr lang="zh-CN" altLang="en-US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9780728" y="4661835"/>
            <a:ext cx="300645" cy="6033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AutoShape 6"/>
          <p:cNvSpPr>
            <a:spLocks noChangeArrowheads="1"/>
          </p:cNvSpPr>
          <p:nvPr/>
        </p:nvSpPr>
        <p:spPr bwMode="auto">
          <a:xfrm>
            <a:off x="10594501" y="3906682"/>
            <a:ext cx="1468147" cy="520044"/>
          </a:xfrm>
          <a:prstGeom prst="wedgeRoundRectCallout">
            <a:avLst>
              <a:gd name="adj1" fmla="val -6389"/>
              <a:gd name="adj2" fmla="val -27639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ts val="600"/>
              </a:spcBef>
              <a:buSzPct val="80000"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Threshold P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线箭头连接符 88"/>
          <p:cNvCxnSpPr>
            <a:stCxn id="88" idx="0"/>
            <a:endCxn id="64" idx="2"/>
          </p:cNvCxnSpPr>
          <p:nvPr/>
        </p:nvCxnSpPr>
        <p:spPr>
          <a:xfrm flipH="1" flipV="1">
            <a:off x="11065245" y="3181633"/>
            <a:ext cx="263330" cy="72504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/>
          <p:cNvCxnSpPr>
            <a:stCxn id="88" idx="2"/>
          </p:cNvCxnSpPr>
          <p:nvPr/>
        </p:nvCxnSpPr>
        <p:spPr>
          <a:xfrm flipH="1">
            <a:off x="10081373" y="4426726"/>
            <a:ext cx="1247202" cy="3009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圆角矩形 91"/>
          <p:cNvSpPr/>
          <p:nvPr/>
        </p:nvSpPr>
        <p:spPr>
          <a:xfrm>
            <a:off x="91909" y="148464"/>
            <a:ext cx="6984965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模块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3.3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：基于平衡采样策略的对比学习机制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24" y="1636460"/>
            <a:ext cx="4194720" cy="214759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24" y="3915297"/>
            <a:ext cx="4194720" cy="219539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sp>
        <p:nvSpPr>
          <p:cNvPr id="52" name="右箭头 51"/>
          <p:cNvSpPr/>
          <p:nvPr/>
        </p:nvSpPr>
        <p:spPr>
          <a:xfrm>
            <a:off x="4488861" y="2440774"/>
            <a:ext cx="333421" cy="484632"/>
          </a:xfrm>
          <a:prstGeom prst="rightArrow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矩形 78"/>
          <p:cNvSpPr/>
          <p:nvPr/>
        </p:nvSpPr>
        <p:spPr>
          <a:xfrm>
            <a:off x="336210" y="1729639"/>
            <a:ext cx="3905811" cy="1944600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602536" y="1625532"/>
            <a:ext cx="1820168" cy="4752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正样本对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7943199" y="3608467"/>
            <a:ext cx="3088336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总体损失函数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37" y="1872820"/>
            <a:ext cx="3528539" cy="1681310"/>
          </a:xfrm>
          <a:prstGeom prst="rect">
            <a:avLst/>
          </a:prstGeom>
        </p:spPr>
      </p:pic>
      <p:sp>
        <p:nvSpPr>
          <p:cNvPr id="134" name="右箭头 133"/>
          <p:cNvSpPr/>
          <p:nvPr/>
        </p:nvSpPr>
        <p:spPr>
          <a:xfrm>
            <a:off x="4488860" y="4697481"/>
            <a:ext cx="333421" cy="484632"/>
          </a:xfrm>
          <a:prstGeom prst="rightArrow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5" name="矩形 78"/>
          <p:cNvSpPr/>
          <p:nvPr/>
        </p:nvSpPr>
        <p:spPr>
          <a:xfrm>
            <a:off x="336210" y="4062646"/>
            <a:ext cx="3905811" cy="1944600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65" y="4116255"/>
            <a:ext cx="3533811" cy="18097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146" y="2385331"/>
            <a:ext cx="7006137" cy="670800"/>
          </a:xfrm>
          <a:prstGeom prst="rect">
            <a:avLst/>
          </a:prstGeom>
        </p:spPr>
      </p:pic>
      <p:sp>
        <p:nvSpPr>
          <p:cNvPr id="137" name="矩形 78"/>
          <p:cNvSpPr/>
          <p:nvPr/>
        </p:nvSpPr>
        <p:spPr>
          <a:xfrm>
            <a:off x="4921471" y="2291461"/>
            <a:ext cx="7182298" cy="837258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398" y="4709657"/>
            <a:ext cx="5775323" cy="794106"/>
          </a:xfrm>
          <a:prstGeom prst="rect">
            <a:avLst/>
          </a:prstGeom>
        </p:spPr>
      </p:pic>
      <p:sp>
        <p:nvSpPr>
          <p:cNvPr id="138" name="矩形 78"/>
          <p:cNvSpPr/>
          <p:nvPr/>
        </p:nvSpPr>
        <p:spPr>
          <a:xfrm>
            <a:off x="4921471" y="4602543"/>
            <a:ext cx="6043456" cy="937958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4921471" y="3593019"/>
            <a:ext cx="2598451" cy="601812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 cmpd="thickThin" algn="ctr">
            <a:solidFill>
              <a:srgbClr val="FF0000"/>
            </a:solidFill>
            <a:miter lim="800000"/>
          </a:ln>
          <a:effectLst/>
        </p:spPr>
        <p:txBody>
          <a:bodyPr wrap="square">
            <a:noAutofit/>
          </a:bodyPr>
          <a:lstStyle/>
          <a:p>
            <a:pPr algn="ctr"/>
            <a:endParaRPr lang="zh-CN" altLang="en-US" sz="2400" dirty="0">
              <a:solidFill>
                <a:srgbClr val="0000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455" y="3667722"/>
            <a:ext cx="2426326" cy="439413"/>
          </a:xfrm>
          <a:prstGeom prst="rect">
            <a:avLst/>
          </a:prstGeom>
        </p:spPr>
      </p:pic>
      <p:sp>
        <p:nvSpPr>
          <p:cNvPr id="143" name="右箭头 142"/>
          <p:cNvSpPr/>
          <p:nvPr/>
        </p:nvSpPr>
        <p:spPr>
          <a:xfrm rot="5400000">
            <a:off x="6053985" y="3104897"/>
            <a:ext cx="333421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solidFill>
              <a:schemeClr val="accent2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4" name="右箭头 143"/>
          <p:cNvSpPr/>
          <p:nvPr/>
        </p:nvSpPr>
        <p:spPr>
          <a:xfrm rot="16200000">
            <a:off x="6045908" y="4110317"/>
            <a:ext cx="333421" cy="48463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solidFill>
              <a:schemeClr val="accent2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9855595" y="1618910"/>
            <a:ext cx="1820168" cy="4752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负样本对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8086166" y="2829855"/>
            <a:ext cx="133653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/>
          <p:cNvCxnSpPr/>
          <p:nvPr/>
        </p:nvCxnSpPr>
        <p:spPr>
          <a:xfrm>
            <a:off x="9855595" y="2844321"/>
            <a:ext cx="133653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/>
          <p:cNvSpPr/>
          <p:nvPr/>
        </p:nvSpPr>
        <p:spPr>
          <a:xfrm>
            <a:off x="9144759" y="5690152"/>
            <a:ext cx="1820168" cy="4752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噪声对比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8" name="直线连接符 147"/>
          <p:cNvCxnSpPr/>
          <p:nvPr/>
        </p:nvCxnSpPr>
        <p:spPr>
          <a:xfrm>
            <a:off x="9477178" y="5328412"/>
            <a:ext cx="1170769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 148"/>
          <p:cNvSpPr/>
          <p:nvPr/>
        </p:nvSpPr>
        <p:spPr bwMode="auto">
          <a:xfrm>
            <a:off x="173824" y="6280261"/>
            <a:ext cx="11929945" cy="529546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1193606" y="6353142"/>
            <a:ext cx="3363579" cy="37943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不局限于固定数量的类</a:t>
            </a:r>
            <a:endParaRPr lang="zh-CN" alt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6326578" y="6353142"/>
            <a:ext cx="4903905" cy="379433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解决现实世界中社会事件的长尾问题 </a:t>
            </a:r>
            <a:endParaRPr lang="zh-CN" alt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4572853" y="1817955"/>
            <a:ext cx="49885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sp>
        <p:nvSpPr>
          <p:cNvPr id="155" name="文本框 154"/>
          <p:cNvSpPr txBox="1"/>
          <p:nvPr/>
        </p:nvSpPr>
        <p:spPr>
          <a:xfrm>
            <a:off x="4572853" y="5668579"/>
            <a:ext cx="49885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(2)</a:t>
            </a:r>
            <a:endParaRPr kumimoji="1" lang="zh-CN" altLang="en-US" dirty="0"/>
          </a:p>
        </p:txBody>
      </p:sp>
    </p:spTree>
  </p:cSld>
  <p:clrMapOvr>
    <a:masterClrMapping/>
  </p:clrMapOvr>
  <p:transition spd="slow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/>
          <p:cNvSpPr txBox="1">
            <a:spLocks noChangeArrowheads="1"/>
          </p:cNvSpPr>
          <p:nvPr/>
        </p:nvSpPr>
        <p:spPr bwMode="auto">
          <a:xfrm>
            <a:off x="118060" y="6111307"/>
            <a:ext cx="5199823" cy="606787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流式场景自适应的聚类参数选择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76817" y="1526377"/>
            <a:ext cx="2594319" cy="576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sz="20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马尔可夫决策模型</a:t>
            </a:r>
            <a:endParaRPr 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4" name="直接箭头连接符 18"/>
          <p:cNvCxnSpPr>
            <a:stCxn id="31" idx="3"/>
            <a:endCxn id="36" idx="1"/>
          </p:cNvCxnSpPr>
          <p:nvPr/>
        </p:nvCxnSpPr>
        <p:spPr bwMode="auto">
          <a:xfrm flipV="1">
            <a:off x="2871136" y="1806092"/>
            <a:ext cx="840600" cy="8285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 bwMode="auto">
          <a:xfrm>
            <a:off x="3711736" y="1518092"/>
            <a:ext cx="5616834" cy="576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深度强化学习指导的 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DBSCAN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聚类参数选择</a:t>
            </a:r>
            <a:endParaRPr 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Rectangle 14"/>
          <p:cNvSpPr txBox="1">
            <a:spLocks noChangeArrowheads="1"/>
          </p:cNvSpPr>
          <p:nvPr/>
        </p:nvSpPr>
        <p:spPr bwMode="auto">
          <a:xfrm>
            <a:off x="5671844" y="6111307"/>
            <a:ext cx="6361398" cy="606787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无需依赖样本的真实标签和事件类的数量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6777666" y="2183524"/>
            <a:ext cx="5239007" cy="3645356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10132795" y="1518092"/>
            <a:ext cx="1883878" cy="576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TD3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19"/>
          <p:cNvCxnSpPr>
            <a:stCxn id="30" idx="1"/>
            <a:endCxn id="36" idx="3"/>
          </p:cNvCxnSpPr>
          <p:nvPr/>
        </p:nvCxnSpPr>
        <p:spPr bwMode="auto">
          <a:xfrm flipH="1">
            <a:off x="9328570" y="1806092"/>
            <a:ext cx="804225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 bwMode="auto">
          <a:xfrm>
            <a:off x="118060" y="2186552"/>
            <a:ext cx="6543250" cy="3645356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下箭头 39"/>
          <p:cNvSpPr/>
          <p:nvPr/>
        </p:nvSpPr>
        <p:spPr bwMode="auto">
          <a:xfrm rot="16200000">
            <a:off x="3781801" y="3869904"/>
            <a:ext cx="308526" cy="29254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219803" y="2282190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219803" y="3049498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动作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234416" y="3821647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奖励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234416" y="4899836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17944" y="59564"/>
            <a:ext cx="6984965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模块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3.4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：深度强化学习指导的</a:t>
            </a:r>
            <a:r>
              <a:rPr lang="en-GB" altLang="zh-CN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DBSCAN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模型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90" y="2274883"/>
            <a:ext cx="3412692" cy="488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59" y="3718065"/>
            <a:ext cx="4968039" cy="9047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790" y="4910098"/>
            <a:ext cx="5355363" cy="7168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039" y="2332945"/>
            <a:ext cx="4646327" cy="3321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821" y="2290686"/>
            <a:ext cx="2338968" cy="1080982"/>
          </a:xfrm>
          <a:prstGeom prst="rect">
            <a:avLst/>
          </a:prstGeom>
        </p:spPr>
      </p:pic>
      <p:sp>
        <p:nvSpPr>
          <p:cNvPr id="41" name="矩形 78"/>
          <p:cNvSpPr/>
          <p:nvPr/>
        </p:nvSpPr>
        <p:spPr>
          <a:xfrm>
            <a:off x="4789899" y="2290685"/>
            <a:ext cx="2549364" cy="1097467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602" y="3088974"/>
            <a:ext cx="355568" cy="367936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2187274" y="3065636"/>
            <a:ext cx="202652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MinPts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固定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1895" y="3743843"/>
            <a:ext cx="14029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轮廓系数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</a:rPr>
              <a:t>（无监督）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圆角矩形 91"/>
          <p:cNvSpPr/>
          <p:nvPr/>
        </p:nvSpPr>
        <p:spPr>
          <a:xfrm>
            <a:off x="91909" y="119889"/>
            <a:ext cx="807807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模块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3.5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：跨语言的社会信息嵌入方法及生命周期机制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962" y="1769326"/>
            <a:ext cx="5008139" cy="16596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935" y="1769326"/>
            <a:ext cx="6039395" cy="4341542"/>
          </a:xfrm>
          <a:prstGeom prst="rect">
            <a:avLst/>
          </a:prstGeom>
        </p:spPr>
      </p:pic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1241176" y="3762738"/>
            <a:ext cx="2971686" cy="521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984807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英语模型预训练</a:t>
            </a:r>
            <a:endParaRPr lang="zh-CN" altLang="en-US" sz="2400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833007" y="4723334"/>
            <a:ext cx="3788024" cy="521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984807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非英语</a:t>
            </a:r>
            <a:r>
              <a:rPr lang="en-US" altLang="zh-CN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英语语义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空间映射</a:t>
            </a:r>
            <a:endParaRPr lang="zh-CN" altLang="en-US" sz="2400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241176" y="5637204"/>
            <a:ext cx="3085497" cy="521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984807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非英语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模型继续训练</a:t>
            </a:r>
            <a:endParaRPr lang="zh-CN" altLang="en-US" sz="2400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591588" y="4257386"/>
            <a:ext cx="308526" cy="49250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下箭头 9"/>
          <p:cNvSpPr/>
          <p:nvPr/>
        </p:nvSpPr>
        <p:spPr bwMode="auto">
          <a:xfrm>
            <a:off x="2591588" y="5209073"/>
            <a:ext cx="308526" cy="49250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4637507" y="5471333"/>
            <a:ext cx="1291930" cy="471123"/>
          </a:xfrm>
          <a:prstGeom prst="wedgeRoundRectCallout">
            <a:avLst>
              <a:gd name="adj1" fmla="val -48214"/>
              <a:gd name="adj2" fmla="val -109556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LNMAP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939" y="2095500"/>
            <a:ext cx="5174452" cy="20846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34" y="2095500"/>
            <a:ext cx="5174452" cy="20846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" y="4525576"/>
            <a:ext cx="12142280" cy="1470755"/>
          </a:xfrm>
          <a:prstGeom prst="rect">
            <a:avLst/>
          </a:prstGeom>
        </p:spPr>
      </p:pic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8247715" y="1077002"/>
            <a:ext cx="2974369" cy="972555"/>
          </a:xfrm>
          <a:prstGeom prst="wedgeRoundRectCallout">
            <a:avLst>
              <a:gd name="adj1" fmla="val -6389"/>
              <a:gd name="adj2" fmla="val -27639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ts val="600"/>
              </a:spcBef>
              <a:buSzPct val="80000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挑战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：长尾分布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spcBef>
                <a:spcPts val="600"/>
              </a:spcBef>
              <a:buSzPct val="80000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挑战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：语言模态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598" y="92584"/>
            <a:ext cx="7089125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实验分析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数据统计分析及静态事件检测实验结果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47626" y="6223630"/>
            <a:ext cx="124301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Hao Peng, etc., Reinforced, Incremental and Cross-lingual Event Detection From Social Messages. IEEE TPAMI 2022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谷歌学术引用 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99</a:t>
            </a:r>
            <a:r>
              <a:rPr lang="zh-CN" altLang="en-US" sz="2000" dirty="0">
                <a:latin typeface="Times New Roman" panose="02020603050405020304"/>
                <a:ea typeface="宋体" charset="0"/>
                <a:cs typeface="Times New Roman" panose="02020603050405020304"/>
                <a:sym typeface="+mn-ea"/>
              </a:rPr>
              <a:t>，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2024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年获国家自然科学基金委官方专栏宣传报道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圆角矩形 75"/>
          <p:cNvSpPr/>
          <p:nvPr/>
        </p:nvSpPr>
        <p:spPr>
          <a:xfrm>
            <a:off x="92075" y="120650"/>
            <a:ext cx="4601210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 实验分析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：总体增量评估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33" y="1709033"/>
            <a:ext cx="10193173" cy="44583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583780" y="2301178"/>
            <a:ext cx="1349726" cy="378738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773098" y="1159120"/>
            <a:ext cx="2757263" cy="471123"/>
          </a:xfrm>
          <a:prstGeom prst="wedgeRoundRectCallout">
            <a:avLst>
              <a:gd name="adj1" fmla="val 6472"/>
              <a:gd name="adj2" fmla="val 143708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NMI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提升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8%- 136%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47626" y="6223630"/>
            <a:ext cx="124301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Hao Peng, etc., Reinforced, Incremental and Cross-lingual Event Detection From Social Messages. IEEE TPAMI 2022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谷歌学术引用 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99</a:t>
            </a:r>
            <a:r>
              <a:rPr lang="zh-CN" altLang="en-US" sz="2000" dirty="0">
                <a:latin typeface="Times New Roman" panose="02020603050405020304"/>
                <a:ea typeface="宋体" charset="0"/>
                <a:cs typeface="Times New Roman" panose="02020603050405020304"/>
                <a:sym typeface="+mn-ea"/>
              </a:rPr>
              <a:t>，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2024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年获国家自然科学基金委官方专栏宣传报道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665" y="1707833"/>
            <a:ext cx="10210800" cy="450532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91440" y="120650"/>
            <a:ext cx="4836795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 实验分析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：总体增量评估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83780" y="2301178"/>
            <a:ext cx="1349726" cy="378738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773098" y="1159120"/>
            <a:ext cx="2757263" cy="471123"/>
          </a:xfrm>
          <a:prstGeom prst="wedgeRoundRectCallout">
            <a:avLst>
              <a:gd name="adj1" fmla="val 6472"/>
              <a:gd name="adj2" fmla="val 143708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AMI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提升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11%- 147%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47626" y="6223630"/>
            <a:ext cx="124301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Hao Peng, etc., Reinforced, Incremental and Cross-lingual Event Detection From Social Messages. IEEE TPAMI 2022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谷歌学术引用 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99</a:t>
            </a:r>
            <a:r>
              <a:rPr lang="zh-CN" altLang="en-US" sz="2000" dirty="0">
                <a:latin typeface="Times New Roman" panose="02020603050405020304"/>
                <a:ea typeface="宋体" charset="0"/>
                <a:cs typeface="Times New Roman" panose="02020603050405020304"/>
                <a:sym typeface="+mn-ea"/>
              </a:rPr>
              <a:t>，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2024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年获国家自然科学基金委官方专栏宣传报道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1516380"/>
            <a:ext cx="5391150" cy="2590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" y="4232275"/>
            <a:ext cx="5400675" cy="2105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1919605"/>
            <a:ext cx="5486400" cy="4057650"/>
          </a:xfrm>
          <a:prstGeom prst="rect">
            <a:avLst/>
          </a:prstGeom>
        </p:spPr>
      </p:pic>
      <p:sp>
        <p:nvSpPr>
          <p:cNvPr id="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>
                <a:latin typeface="Arial Italic" panose="020B0604020202020204" charset="0"/>
                <a:cs typeface="Arial Italic" panose="020B0604020202020204" charset="0"/>
              </a:rPr>
              <a:t>Yuwei Cao,etc., Multi-Relational Structural Entropy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.UAI 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多关系图结构熵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8" y="1765521"/>
            <a:ext cx="10174120" cy="442974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32715" y="120650"/>
            <a:ext cx="5109210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 实验分析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：总体增量评估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583780" y="2301178"/>
            <a:ext cx="1349726" cy="378738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773098" y="1159120"/>
            <a:ext cx="2757263" cy="471123"/>
          </a:xfrm>
          <a:prstGeom prst="wedgeRoundRectCallout">
            <a:avLst>
              <a:gd name="adj1" fmla="val 6472"/>
              <a:gd name="adj2" fmla="val 143708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ARI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提升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24%- 170%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47626" y="6223630"/>
            <a:ext cx="124301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Hao Peng, etc., Reinforced, Incremental and Cross-lingual Event Detection From Social Messages. IEEE TPAMI 2022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谷歌学术引用 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99</a:t>
            </a:r>
            <a:r>
              <a:rPr lang="zh-CN" altLang="en-US" sz="2000" dirty="0">
                <a:latin typeface="Times New Roman" panose="02020603050405020304"/>
                <a:ea typeface="宋体" charset="0"/>
                <a:cs typeface="Times New Roman" panose="02020603050405020304"/>
                <a:sym typeface="+mn-ea"/>
              </a:rPr>
              <a:t>，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2024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年获国家自然科学基金委官方专栏宣传报道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0" y="1556944"/>
            <a:ext cx="6959600" cy="47625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01129" y="106554"/>
            <a:ext cx="3676281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 实验分析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：聚类可视化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2971" y="1513669"/>
            <a:ext cx="1355566" cy="4552594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47626" y="6175370"/>
            <a:ext cx="124301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Hao Peng, etc., Reinforced, Incremental and Cross-lingual Event Detection From Social Messages. IEEE TPAMI 2022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谷歌学术引用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99</a:t>
            </a:r>
            <a:r>
              <a:rPr lang="zh-CN" altLang="en-US" sz="2000" dirty="0">
                <a:latin typeface="Times New Roman" panose="02020603050405020304"/>
                <a:ea typeface="宋体" charset="0"/>
                <a:cs typeface="Times New Roman" panose="02020603050405020304"/>
                <a:sym typeface="+mn-ea"/>
              </a:rPr>
              <a:t>，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2024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年获国家自然科学基金委官方专栏宣传报道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5013" y="2006424"/>
            <a:ext cx="9161974" cy="3633863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173824" y="106554"/>
            <a:ext cx="4109418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 实验分析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：消融对比实验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29667" y="3569718"/>
            <a:ext cx="8547320" cy="671918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76863" y="3198760"/>
            <a:ext cx="8418380" cy="171080"/>
          </a:xfrm>
          <a:prstGeom prst="rect">
            <a:avLst/>
          </a:prstGeom>
          <a:noFill/>
          <a:ln w="28575" cap="flat">
            <a:solidFill>
              <a:schemeClr val="accent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76862" y="4064654"/>
            <a:ext cx="8418380" cy="141587"/>
          </a:xfrm>
          <a:prstGeom prst="rect">
            <a:avLst/>
          </a:prstGeom>
          <a:noFill/>
          <a:ln w="28575" cap="flat">
            <a:solidFill>
              <a:schemeClr val="accent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47626" y="6223630"/>
            <a:ext cx="124301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Hao Peng, etc., Reinforced, Incremental and Cross-lingual Event Detection From Social Messages. IEEE TPAMI 2022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谷歌学术引用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99</a:t>
            </a:r>
            <a:r>
              <a:rPr lang="zh-CN" altLang="en-US" sz="2000" dirty="0">
                <a:latin typeface="Times New Roman" panose="02020603050405020304"/>
                <a:ea typeface="宋体" charset="0"/>
                <a:cs typeface="Times New Roman" panose="02020603050405020304"/>
                <a:sym typeface="+mn-ea"/>
              </a:rPr>
              <a:t>，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2024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年获国家自然科学基金委官方专栏宣传报道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1789" y="1887110"/>
            <a:ext cx="9432050" cy="3543533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18578" y="120524"/>
            <a:ext cx="7791081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 实验分析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：多智能体强化学习进程分析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邻居采样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4"/>
          <p:cNvSpPr txBox="1">
            <a:spLocks noChangeArrowheads="1"/>
          </p:cNvSpPr>
          <p:nvPr/>
        </p:nvSpPr>
        <p:spPr bwMode="auto">
          <a:xfrm>
            <a:off x="621926" y="5733061"/>
            <a:ext cx="10783138" cy="494109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包含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1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个预训练阶段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从 </a:t>
            </a:r>
            <a:r>
              <a:rPr lang="en-GB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epoch 0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到 </a:t>
            </a:r>
            <a:r>
              <a:rPr lang="en-GB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epoch 50)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和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7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个维护阶段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从 </a:t>
            </a:r>
            <a:r>
              <a:rPr lang="en-GB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epoch 50 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到 </a:t>
            </a:r>
            <a:r>
              <a:rPr lang="en-GB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epoch 340) </a:t>
            </a:r>
            <a:endParaRPr lang="en-GB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271293" y="1029218"/>
            <a:ext cx="3250147" cy="398140"/>
          </a:xfrm>
          <a:prstGeom prst="wedgeRoundRectCallout">
            <a:avLst>
              <a:gd name="adj1" fmla="val -43581"/>
              <a:gd name="adj2" fmla="val 485852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稳定收敛：动态纳什均衡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47626" y="6223630"/>
            <a:ext cx="124301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Hao Peng, etc., Reinforced, Incremental and Cross-lingual Event Detection From Social Messages. IEEE TPAMI 2022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谷歌学术引用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99</a:t>
            </a:r>
            <a:r>
              <a:rPr lang="zh-CN" altLang="en-US" sz="2000" dirty="0">
                <a:latin typeface="Times New Roman" panose="02020603050405020304"/>
                <a:ea typeface="宋体" charset="0"/>
                <a:cs typeface="Times New Roman" panose="02020603050405020304"/>
                <a:sym typeface="+mn-ea"/>
              </a:rPr>
              <a:t>，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2024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年获国家自然科学基金委官方专栏宣传报道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6519" y="134494"/>
            <a:ext cx="6551829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 实验分析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：深度强化学习进程分析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944" y="2015141"/>
            <a:ext cx="11093077" cy="3846105"/>
          </a:xfrm>
          <a:prstGeom prst="rect">
            <a:avLst/>
          </a:prstGeom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10031915" y="1118729"/>
            <a:ext cx="1787106" cy="520044"/>
          </a:xfrm>
          <a:prstGeom prst="wedgeRoundRectCallout">
            <a:avLst>
              <a:gd name="adj1" fmla="val -31397"/>
              <a:gd name="adj2" fmla="val 211166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超越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K-means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08380" y="2461522"/>
            <a:ext cx="2957675" cy="967478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662632" y="1623771"/>
            <a:ext cx="1787106" cy="406371"/>
          </a:xfrm>
          <a:prstGeom prst="wedgeRoundRectCallout">
            <a:avLst>
              <a:gd name="adj1" fmla="val -198"/>
              <a:gd name="adj2" fmla="val 146777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全局搜索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665733" y="1478306"/>
            <a:ext cx="1787106" cy="730523"/>
          </a:xfrm>
          <a:prstGeom prst="wedgeRoundRectCallout">
            <a:avLst>
              <a:gd name="adj1" fmla="val -37013"/>
              <a:gd name="adj2" fmla="val 169241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逐渐稳定在最优值附近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47626" y="6223630"/>
            <a:ext cx="124301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Hao Peng, etc., Reinforced, Incremental and Cross-lingual Event Detection From Social Messages. IEEE TPAMI 2022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谷歌学术引用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99</a:t>
            </a:r>
            <a:r>
              <a:rPr lang="zh-CN" altLang="en-US" sz="2000" dirty="0">
                <a:latin typeface="Times New Roman" panose="02020603050405020304"/>
                <a:ea typeface="宋体" charset="0"/>
                <a:cs typeface="Times New Roman" panose="02020603050405020304"/>
                <a:sym typeface="+mn-ea"/>
              </a:rPr>
              <a:t>，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2024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年获国家自然科学基金委官方专栏宣传报道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05244" y="92584"/>
            <a:ext cx="7658733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</a:rPr>
              <a:t> 实验分析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：增量检测中的强化学习及跨语言实验分析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182" y="1980161"/>
            <a:ext cx="4781748" cy="3962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77" y="2412526"/>
            <a:ext cx="4953334" cy="30513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931248" y="3342442"/>
            <a:ext cx="270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ighlight>
                  <a:srgbClr val="FFFF00"/>
                </a:highlight>
              </a:rPr>
              <a:t>语义映射</a:t>
            </a:r>
            <a:r>
              <a:rPr lang="en-US" altLang="zh-CN" sz="1200" dirty="0">
                <a:highlight>
                  <a:srgbClr val="FFFF00"/>
                </a:highlight>
              </a:rPr>
              <a:t>+</a:t>
            </a:r>
            <a:r>
              <a:rPr lang="zh-CN" altLang="en-US" sz="1200" dirty="0">
                <a:highlight>
                  <a:srgbClr val="FFFF00"/>
                </a:highlight>
              </a:rPr>
              <a:t>法语有标注</a:t>
            </a:r>
            <a:r>
              <a:rPr lang="en-US" altLang="zh-CN" sz="1200" dirty="0">
                <a:highlight>
                  <a:srgbClr val="FFFF00"/>
                </a:highlight>
              </a:rPr>
              <a:t>+</a:t>
            </a:r>
            <a:r>
              <a:rPr lang="zh-CN" altLang="en-US" sz="1200" dirty="0">
                <a:highlight>
                  <a:srgbClr val="FFFF00"/>
                </a:highlight>
              </a:rPr>
              <a:t>重训练 </a:t>
            </a:r>
            <a:endParaRPr lang="zh-CN" altLang="en-US" sz="1200" dirty="0">
              <a:highlight>
                <a:srgbClr val="FFFF00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31248" y="3554944"/>
            <a:ext cx="270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ighlight>
                  <a:srgbClr val="FFFF00"/>
                </a:highlight>
              </a:rPr>
              <a:t>语义映射</a:t>
            </a:r>
            <a:r>
              <a:rPr lang="en-US" altLang="zh-CN" sz="1200" dirty="0">
                <a:highlight>
                  <a:srgbClr val="FFFF00"/>
                </a:highlight>
              </a:rPr>
              <a:t>+</a:t>
            </a:r>
            <a:r>
              <a:rPr lang="zh-CN" altLang="en-US" sz="1200" dirty="0">
                <a:highlight>
                  <a:srgbClr val="FFFF00"/>
                </a:highlight>
              </a:rPr>
              <a:t>法语无标注</a:t>
            </a:r>
            <a:r>
              <a:rPr lang="en-US" altLang="zh-CN" sz="1200" dirty="0">
                <a:highlight>
                  <a:srgbClr val="FFFF00"/>
                </a:highlight>
              </a:rPr>
              <a:t>+</a:t>
            </a:r>
            <a:r>
              <a:rPr lang="zh-CN" altLang="en-US" sz="1200" dirty="0">
                <a:highlight>
                  <a:srgbClr val="FFFF00"/>
                </a:highlight>
              </a:rPr>
              <a:t>参数利用 </a:t>
            </a:r>
            <a:endParaRPr lang="zh-CN" altLang="en-US" sz="1200" dirty="0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31248" y="3767446"/>
            <a:ext cx="270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ighlight>
                  <a:srgbClr val="FFFF00"/>
                </a:highlight>
              </a:rPr>
              <a:t>谷歌翻译</a:t>
            </a:r>
            <a:r>
              <a:rPr lang="en-US" altLang="zh-CN" sz="1200" dirty="0">
                <a:highlight>
                  <a:srgbClr val="FFFF00"/>
                </a:highlight>
              </a:rPr>
              <a:t>+</a:t>
            </a:r>
            <a:r>
              <a:rPr lang="zh-CN" altLang="en-US" sz="1200" dirty="0">
                <a:highlight>
                  <a:srgbClr val="FFFF00"/>
                </a:highlight>
              </a:rPr>
              <a:t>法语有标注</a:t>
            </a:r>
            <a:r>
              <a:rPr lang="en-US" altLang="zh-CN" sz="1200" dirty="0">
                <a:highlight>
                  <a:srgbClr val="FFFF00"/>
                </a:highlight>
              </a:rPr>
              <a:t>+</a:t>
            </a:r>
            <a:r>
              <a:rPr lang="zh-CN" altLang="en-US" sz="1200" dirty="0">
                <a:highlight>
                  <a:srgbClr val="FFFF00"/>
                </a:highlight>
              </a:rPr>
              <a:t>重训练 </a:t>
            </a:r>
            <a:endParaRPr lang="zh-CN" altLang="en-US" sz="1200" dirty="0">
              <a:highlight>
                <a:srgbClr val="FFFF00"/>
              </a:highligh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31248" y="3979948"/>
            <a:ext cx="279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ighlight>
                  <a:srgbClr val="FFFF00"/>
                </a:highlight>
              </a:rPr>
              <a:t>谷歌翻译</a:t>
            </a:r>
            <a:r>
              <a:rPr lang="en-US" altLang="zh-CN" sz="1200" dirty="0">
                <a:highlight>
                  <a:srgbClr val="FFFF00"/>
                </a:highlight>
              </a:rPr>
              <a:t>+</a:t>
            </a:r>
            <a:r>
              <a:rPr lang="zh-CN" altLang="en-US" sz="1200" dirty="0">
                <a:highlight>
                  <a:srgbClr val="FFFF00"/>
                </a:highlight>
              </a:rPr>
              <a:t>法语无标注</a:t>
            </a:r>
            <a:r>
              <a:rPr lang="en-US" altLang="zh-CN" sz="1200" dirty="0">
                <a:highlight>
                  <a:srgbClr val="FFFF00"/>
                </a:highlight>
              </a:rPr>
              <a:t>+</a:t>
            </a:r>
            <a:r>
              <a:rPr lang="zh-CN" altLang="en-US" sz="1200" dirty="0">
                <a:highlight>
                  <a:srgbClr val="FFFF00"/>
                </a:highlight>
              </a:rPr>
              <a:t>参数利用 </a:t>
            </a:r>
            <a:endParaRPr lang="zh-CN" altLang="en-US" sz="1200" dirty="0">
              <a:highlight>
                <a:srgbClr val="FFFF00"/>
              </a:highlight>
            </a:endParaRPr>
          </a:p>
        </p:txBody>
      </p:sp>
      <p:sp>
        <p:nvSpPr>
          <p:cNvPr id="2" name="矩形 1"/>
          <p:cNvSpPr/>
          <p:nvPr/>
        </p:nvSpPr>
        <p:spPr>
          <a:xfrm>
            <a:off x="-47626" y="6223630"/>
            <a:ext cx="1243012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Hao Peng, etc., Reinforced, Incremental and Cross-lingual Event Detection From Social Messages. IEEE TPAMI 2022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谷歌学术引用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99</a:t>
            </a:r>
            <a:r>
              <a:rPr lang="zh-CN" altLang="en-US" sz="2000" dirty="0">
                <a:latin typeface="Times New Roman" panose="02020603050405020304"/>
                <a:ea typeface="宋体" charset="0"/>
                <a:cs typeface="Times New Roman" panose="02020603050405020304"/>
                <a:sym typeface="+mn-ea"/>
              </a:rPr>
              <a:t>，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2024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+mn-ea"/>
              </a:rPr>
              <a:t>年获国家自然科学基金委官方专栏宣传报道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1550035"/>
            <a:ext cx="5753100" cy="4838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55086" b="15015"/>
          <a:stretch>
            <a:fillRect/>
          </a:stretch>
        </p:blipFill>
        <p:spPr>
          <a:xfrm>
            <a:off x="6612255" y="1726565"/>
            <a:ext cx="4478020" cy="4312920"/>
          </a:xfrm>
          <a:prstGeom prst="rect">
            <a:avLst/>
          </a:prstGeom>
        </p:spPr>
      </p:pic>
      <p:sp>
        <p:nvSpPr>
          <p:cNvPr id="13" name="Google Shape;151;p10"/>
          <p:cNvSpPr txBox="1"/>
          <p:nvPr/>
        </p:nvSpPr>
        <p:spPr>
          <a:xfrm>
            <a:off x="635" y="6451600"/>
            <a:ext cx="1175194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Ruitong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Zhang,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etc.,  Automating DBSCAN via Deep Reinforcement Learning.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ACM CIKM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2022</a:t>
            </a:r>
            <a:endParaRPr sz="2000" dirty="0">
              <a:solidFill>
                <a:schemeClr val="tx1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圆角矩形 9"/>
          <p:cNvSpPr/>
          <p:nvPr/>
        </p:nvSpPr>
        <p:spPr>
          <a:xfrm>
            <a:off x="88179" y="106077"/>
            <a:ext cx="943618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4: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递归式深度强化参数自学习的高效密度聚类（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DRL-DBSCAN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75" y="1486543"/>
            <a:ext cx="9790430" cy="4947277"/>
          </a:xfrm>
          <a:prstGeom prst="rect">
            <a:avLst/>
          </a:prstGeom>
        </p:spPr>
      </p:pic>
      <p:sp>
        <p:nvSpPr>
          <p:cNvPr id="5" name="Google Shape;151;p10"/>
          <p:cNvSpPr txBox="1"/>
          <p:nvPr/>
        </p:nvSpPr>
        <p:spPr>
          <a:xfrm>
            <a:off x="0" y="6433820"/>
            <a:ext cx="12192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Ruitong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Zhang,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etc.,  Automating DBSCAN via Deep Reinforcement Learning.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ACM CIKM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2022</a:t>
            </a:r>
            <a:endParaRPr sz="2000" dirty="0">
              <a:solidFill>
                <a:schemeClr val="tx1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圆角矩形 9"/>
          <p:cNvSpPr/>
          <p:nvPr/>
        </p:nvSpPr>
        <p:spPr>
          <a:xfrm>
            <a:off x="88814" y="92742"/>
            <a:ext cx="943618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4: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递归式深度强化参数自学习的高效密度聚类（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DRL-DBSCAN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0" y="6433820"/>
            <a:ext cx="12192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Ruitong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Zhang,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etc.,  Automating DBSCAN via Deep Reinforcement Learning.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ACM CIKM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2022</a:t>
            </a:r>
            <a:endParaRPr sz="2000" dirty="0">
              <a:solidFill>
                <a:schemeClr val="tx1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圆角矩形 9"/>
          <p:cNvSpPr/>
          <p:nvPr/>
        </p:nvSpPr>
        <p:spPr>
          <a:xfrm>
            <a:off x="88179" y="119412"/>
            <a:ext cx="943618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4: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递归式深度强化参数自学习的高效密度聚类（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DRL-DBSCAN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2" y="2112354"/>
            <a:ext cx="11766456" cy="322166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0" y="6433820"/>
            <a:ext cx="12192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Ruitong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Zhang,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etc.,  Automating DBSCAN via Deep Reinforcement Learning.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ACM CIKM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2022</a:t>
            </a:r>
            <a:endParaRPr sz="2000" dirty="0">
              <a:solidFill>
                <a:schemeClr val="tx1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圆角矩形 9"/>
          <p:cNvSpPr/>
          <p:nvPr/>
        </p:nvSpPr>
        <p:spPr>
          <a:xfrm>
            <a:off x="88814" y="120047"/>
            <a:ext cx="943618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4: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递归式深度强化参数自学习的高效密度聚类（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DRL-DBSCAN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665" y="1591685"/>
            <a:ext cx="5473786" cy="46855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462" y="2824162"/>
            <a:ext cx="6048375" cy="2447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>
                <a:latin typeface="Arial Italic" panose="020B0604020202020204" charset="0"/>
                <a:cs typeface="Arial Italic" panose="020B0604020202020204" charset="0"/>
              </a:rPr>
              <a:t>Runze Yang,etc., Incremental Measurement of Structural Entropy for Dynamic Graphs. Artificial Intelligence 2024;</a:t>
            </a:r>
            <a:endParaRPr lang="en-US" sz="1200" i="1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高效计算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613"/>
          <a:stretch>
            <a:fillRect/>
          </a:stretch>
        </p:blipFill>
        <p:spPr>
          <a:xfrm>
            <a:off x="78105" y="2580640"/>
            <a:ext cx="5848985" cy="2282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2975"/>
          <a:stretch>
            <a:fillRect/>
          </a:stretch>
        </p:blipFill>
        <p:spPr>
          <a:xfrm>
            <a:off x="6098540" y="1574165"/>
            <a:ext cx="5553710" cy="1692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12112"/>
          <a:stretch>
            <a:fillRect/>
          </a:stretch>
        </p:blipFill>
        <p:spPr>
          <a:xfrm>
            <a:off x="6014085" y="3429000"/>
            <a:ext cx="5638165" cy="266763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0" y="6433820"/>
            <a:ext cx="12192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Ruitong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Zhang,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etc.,  Automating DBSCAN via Deep Reinforcement Learning.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ACM CIKM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2022</a:t>
            </a:r>
            <a:endParaRPr sz="2000" dirty="0">
              <a:solidFill>
                <a:schemeClr val="tx1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圆角矩形 9"/>
          <p:cNvSpPr/>
          <p:nvPr/>
        </p:nvSpPr>
        <p:spPr>
          <a:xfrm>
            <a:off x="102149" y="120047"/>
            <a:ext cx="943618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4: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递归式深度强化参数自学习的高效密度聚类（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DRL-DBSCAN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5881" y="1537658"/>
            <a:ext cx="9520237" cy="4793614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635" y="6451600"/>
            <a:ext cx="12190730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Hao Peng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etc.,  Adaptive and Robust DBSCAN with Multi-agent Reinforcement Learning.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Under Review</a:t>
            </a:r>
            <a:endParaRPr lang="en-US" altLang="zh-CN" sz="2000" dirty="0">
              <a:solidFill>
                <a:schemeClr val="tx1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圆角矩形 9"/>
          <p:cNvSpPr/>
          <p:nvPr/>
        </p:nvSpPr>
        <p:spPr>
          <a:xfrm>
            <a:off x="88179" y="106077"/>
            <a:ext cx="943618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5: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多智能体深度强化参数自学习的高效密度聚类（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AR-DBSCAN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" y="1518920"/>
            <a:ext cx="5156835" cy="4932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70" y="1518920"/>
            <a:ext cx="4007485" cy="498602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635" y="6451600"/>
            <a:ext cx="12190730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Hao Peng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etc.,  Adaptive and Robust DBSCAN with Multi-agent Reinforcement Learning.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Under Review</a:t>
            </a:r>
            <a:endParaRPr lang="en-US" altLang="zh-CN" sz="2000" dirty="0">
              <a:solidFill>
                <a:schemeClr val="tx1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35" y="1435100"/>
            <a:ext cx="4431030" cy="5079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515" y="1713865"/>
            <a:ext cx="6701155" cy="4521835"/>
          </a:xfrm>
          <a:prstGeom prst="rect">
            <a:avLst/>
          </a:prstGeom>
        </p:spPr>
      </p:pic>
      <p:sp>
        <p:nvSpPr>
          <p:cNvPr id="7" name="圆角矩形 9"/>
          <p:cNvSpPr/>
          <p:nvPr/>
        </p:nvSpPr>
        <p:spPr>
          <a:xfrm>
            <a:off x="102149" y="133382"/>
            <a:ext cx="943618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5: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多智能体深度强化参数自学习的高效密度聚类（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AR-DBSCAN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635" y="6451600"/>
            <a:ext cx="12190730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Hao Peng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etc.,  Adaptive and Robust DBSCAN with Multi-agent Reinforcement Learning.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Under Review</a:t>
            </a:r>
            <a:endParaRPr lang="en-US" altLang="zh-CN" sz="2000" dirty="0">
              <a:solidFill>
                <a:schemeClr val="tx1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030" y="1435100"/>
            <a:ext cx="8822055" cy="5026660"/>
          </a:xfrm>
          <a:prstGeom prst="rect">
            <a:avLst/>
          </a:prstGeom>
        </p:spPr>
      </p:pic>
      <p:sp>
        <p:nvSpPr>
          <p:cNvPr id="5" name="圆角矩形 9"/>
          <p:cNvSpPr/>
          <p:nvPr/>
        </p:nvSpPr>
        <p:spPr>
          <a:xfrm>
            <a:off x="102149" y="92107"/>
            <a:ext cx="943618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5: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多智能体深度强化参数自学习的高效密度聚类（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AR-DBSCAN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635" y="6451600"/>
            <a:ext cx="12190730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Hao Peng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etc.,  Adaptive and Robust DBSCAN with Multi-agent Reinforcement Learning.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Under Review</a:t>
            </a:r>
            <a:endParaRPr lang="en-US" altLang="zh-CN" sz="2000" dirty="0">
              <a:solidFill>
                <a:schemeClr val="tx1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628775"/>
            <a:ext cx="10344150" cy="4540250"/>
          </a:xfrm>
          <a:prstGeom prst="rect">
            <a:avLst/>
          </a:prstGeom>
        </p:spPr>
      </p:pic>
      <p:sp>
        <p:nvSpPr>
          <p:cNvPr id="5" name="圆角矩形 9"/>
          <p:cNvSpPr/>
          <p:nvPr/>
        </p:nvSpPr>
        <p:spPr>
          <a:xfrm>
            <a:off x="143424" y="147352"/>
            <a:ext cx="943618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5: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多智能体深度强化参数自学习的高效密度聚类（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AR-DBSCAN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635" y="6451600"/>
            <a:ext cx="12190730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Hao Peng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etc.,  Adaptive and Robust DBSCAN with Multi-agent Reinforcement Learning.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Under Review</a:t>
            </a:r>
            <a:endParaRPr lang="en-US" altLang="zh-CN" sz="2000" dirty="0">
              <a:solidFill>
                <a:schemeClr val="tx1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115" y="1600200"/>
            <a:ext cx="10859770" cy="4763770"/>
          </a:xfrm>
          <a:prstGeom prst="rect">
            <a:avLst/>
          </a:prstGeom>
        </p:spPr>
      </p:pic>
      <p:sp>
        <p:nvSpPr>
          <p:cNvPr id="5" name="圆角矩形 9"/>
          <p:cNvSpPr/>
          <p:nvPr/>
        </p:nvSpPr>
        <p:spPr>
          <a:xfrm>
            <a:off x="102149" y="106077"/>
            <a:ext cx="943618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5: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多智能体深度强化参数自学习的高效密度聚类（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AR-DBSCAN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635" y="6451600"/>
            <a:ext cx="12190730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Hao Peng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etc.,  Adaptive and Robust DBSCAN with Multi-agent Reinforcement Learning.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Under Review</a:t>
            </a:r>
            <a:endParaRPr lang="en-US" altLang="zh-CN" sz="2000" dirty="0">
              <a:solidFill>
                <a:schemeClr val="tx1"/>
              </a:solidFill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270" y="1598295"/>
            <a:ext cx="4377055" cy="4919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1525905"/>
            <a:ext cx="4789805" cy="4925695"/>
          </a:xfrm>
          <a:prstGeom prst="rect">
            <a:avLst/>
          </a:prstGeom>
        </p:spPr>
      </p:pic>
      <p:sp>
        <p:nvSpPr>
          <p:cNvPr id="6" name="圆角矩形 9"/>
          <p:cNvSpPr/>
          <p:nvPr/>
        </p:nvSpPr>
        <p:spPr>
          <a:xfrm>
            <a:off x="102149" y="120047"/>
            <a:ext cx="943618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5: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多智能体深度强化参数自学习的高效密度聚类（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AR-DBSCAN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0" y="6184900"/>
            <a:ext cx="12192000" cy="671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2000" dirty="0" err="1"/>
              <a:t>Jiaqian</a:t>
            </a:r>
            <a:r>
              <a:rPr lang="en-US" sz="2000" dirty="0"/>
              <a:t> Ren,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etc.,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From Known to Unknown: Quality-aware Self-improving Graph Neural Network for Open Set Social Event Detection. ACM CIKM 2022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0" y="134620"/>
            <a:ext cx="8747760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开放集社会事件检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的质量感知自提升图神经网络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3915" y="1518285"/>
            <a:ext cx="3564255" cy="2090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518285"/>
            <a:ext cx="8223250" cy="3709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3313"/>
          <a:stretch>
            <a:fillRect/>
          </a:stretch>
        </p:blipFill>
        <p:spPr>
          <a:xfrm>
            <a:off x="8479155" y="4279900"/>
            <a:ext cx="3558540" cy="1905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528050" y="5762625"/>
            <a:ext cx="3509645" cy="363855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" y="5227320"/>
            <a:ext cx="8220075" cy="53149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79400" y="5817235"/>
            <a:ext cx="3950335" cy="3968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基于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en-US" sz="2000" dirty="0">
                <a:solidFill>
                  <a:schemeClr val="tx1"/>
                </a:solidFill>
              </a:rPr>
              <a:t>编码器的自监督预训练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316730" y="5817235"/>
            <a:ext cx="3862070" cy="3968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基于</a:t>
            </a:r>
            <a:r>
              <a:rPr lang="en-US" altLang="zh-CN" sz="2000">
                <a:solidFill>
                  <a:schemeClr val="tx1"/>
                </a:solidFill>
              </a:rPr>
              <a:t>GNN</a:t>
            </a:r>
            <a:r>
              <a:rPr lang="zh-CN" altLang="en-US" sz="2000">
                <a:solidFill>
                  <a:schemeClr val="tx1"/>
                </a:solidFill>
              </a:rPr>
              <a:t>编码器的自提升微调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479155" y="3691255"/>
            <a:ext cx="3640455" cy="4718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800" spc="-140">
                <a:solidFill>
                  <a:srgbClr val="FF0000"/>
                </a:solidFill>
                <a:uFillTx/>
              </a:rPr>
              <a:t>从已知到未知知识迁移两步学习策略</a:t>
            </a:r>
            <a:endParaRPr lang="zh-CN" sz="1800" spc="-14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73990" y="116205"/>
            <a:ext cx="6254750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基于时间感知图的社会事件检测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20229"/>
          <a:stretch>
            <a:fillRect/>
          </a:stretch>
        </p:blipFill>
        <p:spPr>
          <a:xfrm>
            <a:off x="173990" y="1435735"/>
            <a:ext cx="3448050" cy="538226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4673600" y="6151384"/>
            <a:ext cx="751840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2000" dirty="0" err="1"/>
              <a:t>Jiaqian</a:t>
            </a:r>
            <a:r>
              <a:rPr lang="en-US" sz="2000" dirty="0"/>
              <a:t> Ren,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etc.,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Evidential Temporal-aware Graph-based Social Event Detection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IEEE ICWS 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2022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61" t="3438"/>
          <a:stretch>
            <a:fillRect/>
          </a:stretch>
        </p:blipFill>
        <p:spPr>
          <a:xfrm>
            <a:off x="5239385" y="4596130"/>
            <a:ext cx="6692265" cy="14979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39385" y="5850890"/>
            <a:ext cx="6616700" cy="203835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48075" y="1847215"/>
            <a:ext cx="1617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a)</a:t>
            </a:r>
            <a:endParaRPr lang="en-US" altLang="zh-CN" sz="1200" dirty="0"/>
          </a:p>
          <a:p>
            <a:r>
              <a:rPr lang="en-US" altLang="zh-CN" sz="1200" dirty="0"/>
              <a:t>View-specific message graph construction</a:t>
            </a:r>
            <a:endParaRPr lang="en-US" altLang="zh-CN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622040" y="3140075"/>
            <a:ext cx="1617345" cy="554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b)</a:t>
            </a:r>
            <a:endParaRPr lang="en-US" altLang="zh-CN" sz="1200"/>
          </a:p>
          <a:p>
            <a:r>
              <a:rPr lang="en-US" altLang="zh-CN" sz="1200"/>
              <a:t>Temporal-aware GNN aggregator</a:t>
            </a:r>
            <a:endParaRPr lang="en-US" altLang="zh-CN" sz="1200"/>
          </a:p>
        </p:txBody>
      </p:sp>
      <p:sp>
        <p:nvSpPr>
          <p:cNvPr id="17" name="文本框 16"/>
          <p:cNvSpPr txBox="1"/>
          <p:nvPr/>
        </p:nvSpPr>
        <p:spPr>
          <a:xfrm>
            <a:off x="3622040" y="3978910"/>
            <a:ext cx="1776095" cy="71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c)</a:t>
            </a:r>
            <a:endParaRPr lang="en-US" altLang="zh-CN" sz="1200"/>
          </a:p>
          <a:p>
            <a:r>
              <a:rPr lang="en-US" altLang="zh-CN" sz="1200"/>
              <a:t>View-specific uncertainty quantification via EDL</a:t>
            </a:r>
            <a:endParaRPr lang="en-US" altLang="zh-CN" sz="1200"/>
          </a:p>
        </p:txBody>
      </p:sp>
      <p:sp>
        <p:nvSpPr>
          <p:cNvPr id="18" name="文本框 17"/>
          <p:cNvSpPr txBox="1"/>
          <p:nvPr/>
        </p:nvSpPr>
        <p:spPr>
          <a:xfrm>
            <a:off x="3622040" y="5148580"/>
            <a:ext cx="1356360" cy="722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d) </a:t>
            </a:r>
            <a:endParaRPr lang="en-US" altLang="zh-CN" sz="1200"/>
          </a:p>
          <a:p>
            <a:r>
              <a:rPr lang="en-US" altLang="zh-CN" sz="1200"/>
              <a:t>Multi-view combination via DST</a:t>
            </a:r>
            <a:endParaRPr lang="en-US" altLang="zh-CN" sz="1200"/>
          </a:p>
        </p:txBody>
      </p:sp>
      <p:sp>
        <p:nvSpPr>
          <p:cNvPr id="19" name="文本框 18"/>
          <p:cNvSpPr txBox="1"/>
          <p:nvPr/>
        </p:nvSpPr>
        <p:spPr>
          <a:xfrm>
            <a:off x="3622040" y="5955665"/>
            <a:ext cx="1125855" cy="527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e) Optimization objective</a:t>
            </a:r>
            <a:endParaRPr lang="en-US" altLang="zh-CN" sz="1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385" y="1457406"/>
            <a:ext cx="6616700" cy="3081436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014913" y="1471592"/>
            <a:ext cx="7039610" cy="3131751"/>
            <a:chOff x="9191811" y="1243025"/>
            <a:chExt cx="7039610" cy="313175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1811" y="1243025"/>
              <a:ext cx="7039610" cy="3131751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9365819" y="1311910"/>
              <a:ext cx="6106160" cy="3022600"/>
              <a:chOff x="12665253" y="2188210"/>
              <a:chExt cx="6106160" cy="3022600"/>
            </a:xfrm>
          </p:grpSpPr>
          <p:sp>
            <p:nvSpPr>
              <p:cNvPr id="29" name="Rectangle 14"/>
              <p:cNvSpPr txBox="1">
                <a:spLocks noChangeArrowheads="1"/>
              </p:cNvSpPr>
              <p:nvPr/>
            </p:nvSpPr>
            <p:spPr bwMode="auto">
              <a:xfrm>
                <a:off x="13379578" y="2335597"/>
                <a:ext cx="5199823" cy="606787"/>
              </a:xfrm>
              <a:prstGeom prst="rect">
                <a:avLst/>
              </a:prstGeom>
              <a:blipFill dpi="0" rotWithShape="1">
                <a:blip r:embed="rId5" cstate="print"/>
                <a:srcRect/>
                <a:tile tx="0" ty="0" sx="100000" sy="100000" flip="none" algn="tl"/>
              </a:blipFill>
              <a:ln w="12700" cmpd="thickThin">
                <a:solidFill>
                  <a:srgbClr val="FF0000"/>
                </a:solidFill>
                <a:miter lim="800000"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Wingdings" panose="05000000000000000000" pitchFamily="2" charset="2"/>
                  </a:rPr>
                  <a:t>不可靠观点引发的噪声信息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Wingdings" panose="05000000000000000000" pitchFamily="2" charset="2"/>
                </a:endParaRPr>
              </a:p>
            </p:txBody>
          </p:sp>
          <p:sp>
            <p:nvSpPr>
              <p:cNvPr id="6" name="Rectangle 14"/>
              <p:cNvSpPr txBox="1">
                <a:spLocks noChangeArrowheads="1"/>
              </p:cNvSpPr>
              <p:nvPr/>
            </p:nvSpPr>
            <p:spPr bwMode="auto">
              <a:xfrm>
                <a:off x="13378308" y="2960437"/>
                <a:ext cx="5199823" cy="606787"/>
              </a:xfrm>
              <a:prstGeom prst="rect">
                <a:avLst/>
              </a:prstGeom>
              <a:blipFill dpi="0" rotWithShape="1">
                <a:blip r:embed="rId5" cstate="print"/>
                <a:srcRect/>
                <a:tile tx="0" ty="0" sx="100000" sy="100000" flip="none" algn="tl"/>
              </a:blipFill>
              <a:ln w="12700" cmpd="thickThin">
                <a:solidFill>
                  <a:srgbClr val="FF0000"/>
                </a:solidFill>
                <a:miter lim="800000"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Wingdings" panose="05000000000000000000" pitchFamily="2" charset="2"/>
                  </a:rPr>
                  <a:t>作为事件重要指标的时间信息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Wingdings" panose="05000000000000000000" pitchFamily="2" charset="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2670333" y="2188210"/>
                <a:ext cx="6101080" cy="1498600"/>
              </a:xfrm>
              <a:prstGeom prst="rect">
                <a:avLst/>
              </a:prstGeom>
              <a:noFill/>
              <a:ln w="28575" cmpd="sng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2665253" y="2221865"/>
                <a:ext cx="502285" cy="1498600"/>
              </a:xfrm>
              <a:prstGeom prst="rect">
                <a:avLst/>
              </a:prstGeom>
              <a:noFill/>
            </p:spPr>
            <p:txBody>
              <a:bodyPr vert="eaVert" wrap="square" rtlCol="0"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2670968" y="2188210"/>
                <a:ext cx="603885" cy="150685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 cmpd="sng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</a:rPr>
                  <a:t>瓶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</a:t>
                </a: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</a:rPr>
                  <a:t>颈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4"/>
              <p:cNvSpPr txBox="1">
                <a:spLocks noChangeArrowheads="1"/>
              </p:cNvSpPr>
              <p:nvPr/>
            </p:nvSpPr>
            <p:spPr bwMode="auto">
              <a:xfrm>
                <a:off x="13379578" y="3825942"/>
                <a:ext cx="5199823" cy="6067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thickThin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Wingdings" panose="05000000000000000000" pitchFamily="2" charset="2"/>
                  </a:rPr>
                  <a:t>时间感知聚合器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Wingdings" panose="05000000000000000000" pitchFamily="2" charset="2"/>
                </a:endParaRPr>
              </a:p>
            </p:txBody>
          </p:sp>
          <p:sp>
            <p:nvSpPr>
              <p:cNvPr id="21" name="Rectangle 14"/>
              <p:cNvSpPr txBox="1">
                <a:spLocks noChangeArrowheads="1"/>
              </p:cNvSpPr>
              <p:nvPr/>
            </p:nvSpPr>
            <p:spPr bwMode="auto">
              <a:xfrm>
                <a:off x="13378308" y="4450782"/>
                <a:ext cx="5199823" cy="6067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mpd="thickThin">
                <a:solidFill>
                  <a:schemeClr val="accent1">
                    <a:lumMod val="75000"/>
                  </a:schemeClr>
                </a:solidFill>
                <a:miter lim="800000"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zh-CN" sz="2400" dirty="0">
                    <a:latin typeface="+mj-lt"/>
                    <a:ea typeface="黑体" panose="02010609060101010101" pitchFamily="49" charset="-122"/>
                    <a:cs typeface="+mj-lt"/>
                    <a:sym typeface="Wingdings" panose="05000000000000000000" pitchFamily="2" charset="2"/>
                  </a:rPr>
                  <a:t>EDL+DST</a:t>
                </a:r>
                <a:endParaRPr lang="en-US" altLang="zh-CN" sz="2400" dirty="0">
                  <a:latin typeface="+mj-lt"/>
                  <a:ea typeface="黑体" panose="02010609060101010101" pitchFamily="49" charset="-122"/>
                  <a:cs typeface="+mj-lt"/>
                  <a:sym typeface="Wingdings" panose="05000000000000000000" pitchFamily="2" charset="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2670333" y="3678555"/>
                <a:ext cx="6101080" cy="1498600"/>
              </a:xfrm>
              <a:prstGeom prst="rect">
                <a:avLst/>
              </a:prstGeom>
              <a:noFill/>
              <a:ln w="28575" cmpd="sng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2665253" y="3712210"/>
                <a:ext cx="502285" cy="1498600"/>
              </a:xfrm>
              <a:prstGeom prst="rect">
                <a:avLst/>
              </a:prstGeom>
              <a:noFill/>
            </p:spPr>
            <p:txBody>
              <a:bodyPr vert="eaVert" wrap="square" rtlCol="0"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2670968" y="3678555"/>
                <a:ext cx="603885" cy="150685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mpd="sng"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>
                    <a:solidFill>
                      <a:schemeClr val="tx1"/>
                    </a:solidFill>
                  </a:rPr>
                  <a:t>措施</a:t>
                </a:r>
                <a:endParaRPr lang="zh-CN" altLang="en-US" sz="2800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46685" y="106680"/>
            <a:ext cx="6254750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基于时间感知图的社会事件检测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0" y="6457890"/>
            <a:ext cx="121920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2000" dirty="0" err="1"/>
              <a:t>Jiaqian</a:t>
            </a:r>
            <a:r>
              <a:rPr lang="en-US" sz="2000" dirty="0"/>
              <a:t> Ren, 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etc., 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Uncertainty-guided Boundary Learning for Imbalanced Social Event Detection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IEEE TKDE 2023</a:t>
            </a:r>
            <a:endParaRPr lang="en-US" altLang="zh-CN" sz="20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133" y="1569471"/>
            <a:ext cx="9440441" cy="4993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" y="1363345"/>
            <a:ext cx="6532880" cy="32873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20" y="1616075"/>
            <a:ext cx="5238750" cy="22536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80" y="3964305"/>
            <a:ext cx="4250690" cy="2402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5" y="4724400"/>
            <a:ext cx="6391910" cy="1736090"/>
          </a:xfrm>
          <a:prstGeom prst="rect">
            <a:avLst/>
          </a:prstGeom>
        </p:spPr>
      </p:pic>
      <p:sp>
        <p:nvSpPr>
          <p:cNvPr id="4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>
                <a:latin typeface="Arial Italic" panose="020B0604020202020204" charset="0"/>
                <a:cs typeface="Arial Italic" panose="020B0604020202020204" charset="0"/>
              </a:rPr>
              <a:t>Runze Yang,etc., Incremental Measurement of Structural Entropy for Dynamic Graphs. Artificial Intelligence 2024;</a:t>
            </a:r>
            <a:endParaRPr lang="en-US" sz="1200" i="1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高效计算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54940" y="106680"/>
            <a:ext cx="6254750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基于时间感知图的社会事件检测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0" y="6457890"/>
            <a:ext cx="121920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2000" dirty="0" err="1"/>
              <a:t>Jiaqian</a:t>
            </a:r>
            <a:r>
              <a:rPr lang="en-US" sz="2000" dirty="0"/>
              <a:t> Ren, 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etc., 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Uncertainty-guided Boundary Learning for Imbalanced Social Event Detection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IEEE TKDE 2023</a:t>
            </a:r>
            <a:endParaRPr lang="en-US" altLang="zh-CN" sz="20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376" y="2085975"/>
            <a:ext cx="5205693" cy="3257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5974"/>
            <a:ext cx="5269564" cy="3257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60020" y="106680"/>
            <a:ext cx="6254750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基于时间感知图的社会事件检测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0" y="6457890"/>
            <a:ext cx="121920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2000" dirty="0" err="1"/>
              <a:t>Jiaqian</a:t>
            </a:r>
            <a:r>
              <a:rPr lang="en-US" sz="2000" dirty="0"/>
              <a:t> Ren, 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etc., 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Uncertainty-guided Boundary Learning for Imbalanced Social Event Detection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IEEE TKDE 2023</a:t>
            </a:r>
            <a:endParaRPr lang="en-US" altLang="zh-CN" sz="20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49" y="1563462"/>
            <a:ext cx="6254749" cy="4793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73990" y="93345"/>
            <a:ext cx="6254750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混合知识蒸馏的跨语言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社会事件检测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0" y="645789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altLang="zh-CN" sz="1800" dirty="0" err="1"/>
              <a:t>Jiaqian</a:t>
            </a:r>
            <a:r>
              <a:rPr lang="en-US" altLang="zh-CN" sz="1800" dirty="0"/>
              <a:t> Ren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 etc., </a:t>
            </a:r>
            <a:r>
              <a:rPr lang="en-US" altLang="zh-CN" sz="18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Towards Cross-lingual Social Event Detection with Hybrid Knowledge Distillation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zh-CN" sz="1800" dirty="0">
                <a:latin typeface="Times New Roman" panose="02020603050405020304"/>
                <a:cs typeface="Times New Roman" panose="02020603050405020304"/>
              </a:rPr>
              <a:t> ACM TKDD 2024</a:t>
            </a:r>
            <a:endParaRPr lang="en-US" altLang="zh-CN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1581721"/>
            <a:ext cx="6989549" cy="49171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29" y="2236775"/>
            <a:ext cx="4486960" cy="426208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337529" y="3796452"/>
            <a:ext cx="4486960" cy="487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37529" y="5753947"/>
            <a:ext cx="4486960" cy="487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37529" y="1756016"/>
            <a:ext cx="456347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实现富资源模型知识像低资源的可靠迁移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46049" y="120015"/>
            <a:ext cx="8422536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：基于关系提示和预训练语言模型的社交事件检测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0" y="6457890"/>
            <a:ext cx="12192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1800" dirty="0" err="1"/>
              <a:t>Pu Li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 etc., </a:t>
            </a:r>
            <a:r>
              <a:rPr lang="en-US" altLang="zh-CN" sz="18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Relational Prompt-based Pre-trained Language Models for Social Event Detection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zh-CN" sz="1800" dirty="0">
                <a:latin typeface="Times New Roman" panose="02020603050405020304"/>
                <a:cs typeface="Times New Roman" panose="02020603050405020304"/>
              </a:rPr>
              <a:t> ACM TOIS 2024</a:t>
            </a:r>
            <a:endParaRPr lang="en-US" altLang="zh-CN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951" y="1540477"/>
            <a:ext cx="6569075" cy="49409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26" y="1540477"/>
            <a:ext cx="5214976" cy="29432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03627" y="4666827"/>
            <a:ext cx="4321386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提示学习：将多元关系转化为提示嵌入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03627" y="5012723"/>
            <a:ext cx="4321386" cy="304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解决图中的边缺失和噪声边问题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03627" y="5471691"/>
            <a:ext cx="4321386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预训练语言模型：消息表示学习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03627" y="5846522"/>
            <a:ext cx="4321386" cy="6113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天然的知识学习、保持和拓展能力；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捕捉消息间更深层次的语义和结构关系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94944" y="103505"/>
            <a:ext cx="8422536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：基于关系提示和预训练语言模型的社交事件检测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0" y="6457890"/>
            <a:ext cx="12192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1800" dirty="0" err="1"/>
              <a:t>Pu Li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 etc., </a:t>
            </a:r>
            <a:r>
              <a:rPr lang="en-US" altLang="zh-CN" sz="18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Relational Prompt-based Pre-trained Language Models for Social Event Detection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zh-CN" sz="1800" dirty="0">
                <a:latin typeface="Times New Roman" panose="02020603050405020304"/>
                <a:cs typeface="Times New Roman" panose="02020603050405020304"/>
              </a:rPr>
              <a:t> ACM TOIS 2024</a:t>
            </a:r>
            <a:endParaRPr lang="en-US" altLang="zh-CN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685" y="3172894"/>
            <a:ext cx="5182350" cy="333476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344272" y="1370367"/>
            <a:ext cx="6118326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离线、增量、低资源、长尾分布多场景检测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8" y="2556338"/>
            <a:ext cx="5466829" cy="125927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9" y="1573771"/>
            <a:ext cx="5466828" cy="95532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49" y="3649694"/>
            <a:ext cx="5466830" cy="285074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685" y="1777827"/>
            <a:ext cx="5182350" cy="1395067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585547" y="1777827"/>
            <a:ext cx="568960" cy="687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676987" y="2790613"/>
            <a:ext cx="568960" cy="855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084320" y="3863855"/>
            <a:ext cx="1070187" cy="2530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618133" y="2038773"/>
            <a:ext cx="975360" cy="1083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455573" y="3429000"/>
            <a:ext cx="1009227" cy="2965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46684" y="106680"/>
            <a:ext cx="8422536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：基于关系提示和预训练语言模型的社交事件检测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0" y="6457890"/>
            <a:ext cx="12192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1800" dirty="0" err="1"/>
              <a:t>Pu Li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 etc., </a:t>
            </a:r>
            <a:r>
              <a:rPr lang="en-US" altLang="zh-CN" sz="18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Relational Prompt-based Pre-trained Language Models for Social Event Detection</a:t>
            </a:r>
            <a:r>
              <a:rPr lang="en-US" sz="18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zh-CN" sz="1800" dirty="0">
                <a:latin typeface="Times New Roman" panose="02020603050405020304"/>
                <a:cs typeface="Times New Roman" panose="02020603050405020304"/>
              </a:rPr>
              <a:t> ACM TOIS 2024</a:t>
            </a:r>
            <a:endParaRPr lang="en-US" altLang="zh-CN" sz="18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183" y="1435735"/>
            <a:ext cx="6074080" cy="50734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99679" y="1435734"/>
            <a:ext cx="1502584" cy="5073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0" y="6150114"/>
            <a:ext cx="8289082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2000" dirty="0"/>
              <a:t>Hao Peng,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etc.,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Streaming Social Event Detection and Evolution Discovery in Heterogeneous Information Networks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ACM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TKDD 2021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谷歌学术引用 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93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24" y="1438416"/>
            <a:ext cx="6721099" cy="47116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666" y="1435588"/>
            <a:ext cx="4682510" cy="2295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667" y="3863770"/>
            <a:ext cx="4682509" cy="2272482"/>
          </a:xfrm>
          <a:prstGeom prst="rect">
            <a:avLst/>
          </a:prstGeom>
        </p:spPr>
      </p:pic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412183" y="6268495"/>
            <a:ext cx="2738417" cy="471123"/>
          </a:xfrm>
          <a:prstGeom prst="wedgeRoundRectCallout">
            <a:avLst>
              <a:gd name="adj1" fmla="val -36321"/>
              <a:gd name="adj2" fmla="val -114518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流式事件检测准确率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8289082" y="862846"/>
            <a:ext cx="2556718" cy="471123"/>
          </a:xfrm>
          <a:prstGeom prst="wedgeRoundRectCallout">
            <a:avLst>
              <a:gd name="adj1" fmla="val 4911"/>
              <a:gd name="adj2" fmla="val 90354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流式在线处理耗时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73823" y="16116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：异构图神经网络事件检测系统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7" y="1488342"/>
            <a:ext cx="11485978" cy="511052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32549" y="106554"/>
            <a:ext cx="6046672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系统应用：全球突发舆情事件预警系统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" y="1469390"/>
            <a:ext cx="10081895" cy="530415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32549" y="106554"/>
            <a:ext cx="6046672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系统应用：全球突发舆情事件预警系统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173824" y="137034"/>
            <a:ext cx="566309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研究工作：网络用户行为异常检测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2" name="直接连接符 141"/>
          <p:cNvCxnSpPr/>
          <p:nvPr/>
        </p:nvCxnSpPr>
        <p:spPr>
          <a:xfrm flipH="1" flipV="1">
            <a:off x="10242910" y="3093306"/>
            <a:ext cx="121370" cy="257342"/>
          </a:xfrm>
          <a:prstGeom prst="lin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图片 1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005" y="1657046"/>
            <a:ext cx="10783879" cy="251843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186" name="图片 1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005" y="4306721"/>
            <a:ext cx="10783878" cy="219539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sp>
        <p:nvSpPr>
          <p:cNvPr id="187" name="单圆角矩形 186"/>
          <p:cNvSpPr/>
          <p:nvPr/>
        </p:nvSpPr>
        <p:spPr>
          <a:xfrm>
            <a:off x="173824" y="1645910"/>
            <a:ext cx="914400" cy="2529570"/>
          </a:xfrm>
          <a:prstGeom prst="round1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>
                <a:solidFill>
                  <a:schemeClr val="tx1"/>
                </a:solidFill>
              </a:rPr>
              <a:t>现状</a:t>
            </a:r>
            <a:endParaRPr kumimoji="1"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88" name="单圆角矩形 187"/>
          <p:cNvSpPr/>
          <p:nvPr/>
        </p:nvSpPr>
        <p:spPr>
          <a:xfrm>
            <a:off x="173824" y="4284217"/>
            <a:ext cx="914400" cy="2217900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3600">
                <a:solidFill>
                  <a:schemeClr val="tx1"/>
                </a:solidFill>
              </a:rPr>
              <a:t>思</a:t>
            </a:r>
            <a:endParaRPr kumimoji="1" lang="en-US" altLang="zh-CN" sz="3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3600" dirty="0">
                <a:solidFill>
                  <a:schemeClr val="tx1"/>
                </a:solidFill>
              </a:rPr>
              <a:t>路</a:t>
            </a:r>
            <a:endParaRPr kumimoji="1"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90" name="矩形 78"/>
          <p:cNvSpPr/>
          <p:nvPr/>
        </p:nvSpPr>
        <p:spPr>
          <a:xfrm>
            <a:off x="7025370" y="2114639"/>
            <a:ext cx="2370400" cy="1944601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/>
          </a:p>
        </p:txBody>
      </p:sp>
      <p:sp>
        <p:nvSpPr>
          <p:cNvPr id="193" name="矩形 78"/>
          <p:cNvSpPr/>
          <p:nvPr/>
        </p:nvSpPr>
        <p:spPr>
          <a:xfrm>
            <a:off x="4630381" y="2121063"/>
            <a:ext cx="2336876" cy="1944600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/>
          </a:p>
        </p:txBody>
      </p:sp>
      <p:sp>
        <p:nvSpPr>
          <p:cNvPr id="195" name="右箭头 194"/>
          <p:cNvSpPr/>
          <p:nvPr/>
        </p:nvSpPr>
        <p:spPr>
          <a:xfrm>
            <a:off x="4244318" y="2812633"/>
            <a:ext cx="333421" cy="484632"/>
          </a:xfrm>
          <a:prstGeom prst="rightArrow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0" name="矩形 78"/>
          <p:cNvSpPr/>
          <p:nvPr/>
        </p:nvSpPr>
        <p:spPr>
          <a:xfrm>
            <a:off x="1280391" y="2121063"/>
            <a:ext cx="2873911" cy="1944600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/>
          </a:p>
        </p:txBody>
      </p:sp>
      <p:sp>
        <p:nvSpPr>
          <p:cNvPr id="202" name="矩形 201"/>
          <p:cNvSpPr/>
          <p:nvPr/>
        </p:nvSpPr>
        <p:spPr>
          <a:xfrm>
            <a:off x="1118005" y="4717721"/>
            <a:ext cx="12224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特征融合</a:t>
            </a:r>
            <a:endParaRPr kumimoji="1"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</a:t>
            </a:r>
            <a:endParaRPr kumimoji="1"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3" name="矩形 78"/>
          <p:cNvSpPr/>
          <p:nvPr/>
        </p:nvSpPr>
        <p:spPr>
          <a:xfrm>
            <a:off x="1180918" y="4375650"/>
            <a:ext cx="6629655" cy="2028820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8631060" y="4551157"/>
            <a:ext cx="3088337" cy="1778552"/>
          </a:xfrm>
          <a:prstGeom prst="rect">
            <a:avLst/>
          </a:prstGeom>
          <a:solidFill>
            <a:srgbClr val="FFFFCC"/>
          </a:solidFill>
          <a:ln w="50800" cmpd="thickThin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zh-CN" altLang="en-US" sz="2400">
              <a:solidFill>
                <a:srgbClr val="0000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996752" y="5269813"/>
            <a:ext cx="2401639" cy="4752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Accuracy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8641445" y="4583760"/>
            <a:ext cx="3088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sym typeface="Times New Roman" panose="02020603050405020304"/>
              </a:rPr>
              <a:t>Abnormal Behavior Detection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9" name="右箭头 208"/>
          <p:cNvSpPr/>
          <p:nvPr/>
        </p:nvSpPr>
        <p:spPr>
          <a:xfrm>
            <a:off x="7931696" y="5147744"/>
            <a:ext cx="368502" cy="484632"/>
          </a:xfrm>
          <a:prstGeom prst="rightArrow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8996752" y="5790143"/>
            <a:ext cx="2401639" cy="4752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Generalization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1098477" y="1713543"/>
            <a:ext cx="3371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Camouflaged </a:t>
            </a:r>
            <a:r>
              <a:rPr kumimoji="1"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Social </a:t>
            </a:r>
            <a:r>
              <a:rPr kumimoji="1" 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ehaviors</a:t>
            </a:r>
            <a:endParaRPr kumimoji="1" lang="en-US" sz="20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630380" y="1609165"/>
            <a:ext cx="70992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Traditional Methods</a:t>
            </a:r>
            <a:endParaRPr kumimoji="1" lang="en-US" sz="2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4549219" y="3727796"/>
            <a:ext cx="2483266" cy="338554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 anchorCtr="1">
            <a:spAutoFit/>
          </a:bodyPr>
          <a:lstStyle/>
          <a:p>
            <a:pPr eaLnBrk="0"/>
            <a:r>
              <a:rPr kumimoji="1" lang="en-US" altLang="zh-CN" sz="1600" dirty="0">
                <a:solidFill>
                  <a:srgbClr val="FF0000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Q</a:t>
            </a:r>
            <a:r>
              <a:rPr kumimoji="1" lang="zh-CN" altLang="en-US" sz="1600" dirty="0">
                <a:solidFill>
                  <a:srgbClr val="FF0000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：</a:t>
            </a:r>
            <a:r>
              <a:rPr kumimoji="1" lang="en-US" altLang="zh-CN" sz="1600" dirty="0">
                <a:solidFill>
                  <a:srgbClr val="FF0000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Neighborhood</a:t>
            </a:r>
            <a:endParaRPr kumimoji="1" lang="en-US" altLang="zh-CN" sz="1600" dirty="0">
              <a:solidFill>
                <a:srgbClr val="FF0000"/>
              </a:solidFill>
              <a:latin typeface="Times" panose="00000500000000020000" pitchFamily="18" charset="0"/>
              <a:ea typeface="黑体" panose="02010609060101010101" pitchFamily="49" charset="-122"/>
            </a:endParaRPr>
          </a:p>
        </p:txBody>
      </p:sp>
      <p:sp>
        <p:nvSpPr>
          <p:cNvPr id="125" name="Rectangle 47"/>
          <p:cNvSpPr>
            <a:spLocks noChangeArrowheads="1"/>
          </p:cNvSpPr>
          <p:nvPr/>
        </p:nvSpPr>
        <p:spPr bwMode="auto">
          <a:xfrm>
            <a:off x="6904884" y="3740132"/>
            <a:ext cx="2596673" cy="338554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 anchorCtr="1">
            <a:spAutoFit/>
          </a:bodyPr>
          <a:lstStyle>
            <a:lvl1pPr marL="342900" indent="-3429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0" indent="0" defTabSz="584200"/>
            <a:r>
              <a:rPr kumimoji="1" lang="en-US" altLang="zh-CN" sz="1600" dirty="0">
                <a:solidFill>
                  <a:srgbClr val="FF0000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Q</a:t>
            </a:r>
            <a:r>
              <a:rPr kumimoji="1" lang="zh-CN" altLang="en-US" sz="1600" dirty="0">
                <a:solidFill>
                  <a:srgbClr val="FF0000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：</a:t>
            </a:r>
            <a:r>
              <a:rPr kumimoji="1" lang="en-US" altLang="zh-CN" sz="1600" dirty="0">
                <a:solidFill>
                  <a:srgbClr val="FF0000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Reliability</a:t>
            </a:r>
            <a:endParaRPr kumimoji="1" lang="en-US" altLang="zh-CN" sz="1600" dirty="0">
              <a:solidFill>
                <a:srgbClr val="FF0000"/>
              </a:solidFill>
              <a:latin typeface="Times" panose="00000500000000020000" pitchFamily="18" charset="0"/>
              <a:ea typeface="黑体" panose="02010609060101010101" pitchFamily="49" charset="-122"/>
            </a:endParaRPr>
          </a:p>
        </p:txBody>
      </p:sp>
      <p:sp>
        <p:nvSpPr>
          <p:cNvPr id="124" name="矩形 78"/>
          <p:cNvSpPr/>
          <p:nvPr/>
        </p:nvSpPr>
        <p:spPr>
          <a:xfrm>
            <a:off x="9431898" y="2113653"/>
            <a:ext cx="2439877" cy="1944600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>
            <a:off x="2301090" y="4608523"/>
            <a:ext cx="5273839" cy="461665"/>
          </a:xfrm>
          <a:prstGeom prst="rect">
            <a:avLst/>
          </a:prstGeom>
          <a:solidFill>
            <a:srgbClr val="FFFFCC"/>
          </a:solidFill>
          <a:ln w="50800" cmpd="thickThin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Selection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2301090" y="5175746"/>
            <a:ext cx="5273839" cy="461665"/>
          </a:xfrm>
          <a:prstGeom prst="rect">
            <a:avLst/>
          </a:prstGeom>
          <a:solidFill>
            <a:srgbClr val="FFFFCC"/>
          </a:solidFill>
          <a:ln w="50800" cmpd="thickThin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Reconstruction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矩形 213"/>
          <p:cNvSpPr/>
          <p:nvPr/>
        </p:nvSpPr>
        <p:spPr>
          <a:xfrm>
            <a:off x="2300134" y="5742450"/>
            <a:ext cx="5273839" cy="461665"/>
          </a:xfrm>
          <a:prstGeom prst="rect">
            <a:avLst/>
          </a:prstGeom>
          <a:solidFill>
            <a:srgbClr val="FFFFCC"/>
          </a:solidFill>
          <a:ln w="50800" cmpd="thickThin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Cross-Platform Detection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4869179" y="4161604"/>
            <a:ext cx="3600031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高噪声行为异常检测难题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C:\Users\DELL\AppData\Local\Temp\ksohtml22568\wp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973" y="2168252"/>
            <a:ext cx="2284087" cy="18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47"/>
          <p:cNvSpPr>
            <a:spLocks noChangeArrowheads="1"/>
          </p:cNvSpPr>
          <p:nvPr/>
        </p:nvSpPr>
        <p:spPr bwMode="auto">
          <a:xfrm>
            <a:off x="9342789" y="3746709"/>
            <a:ext cx="2596673" cy="338554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 anchorCtr="1">
            <a:spAutoFit/>
          </a:bodyPr>
          <a:lstStyle>
            <a:lvl1pPr marL="342900" indent="-3429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0" indent="0" defTabSz="584200"/>
            <a:r>
              <a:rPr kumimoji="1" lang="en-US" altLang="zh-CN" sz="1600" dirty="0">
                <a:solidFill>
                  <a:srgbClr val="FF0000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Q</a:t>
            </a:r>
            <a:r>
              <a:rPr kumimoji="1" lang="zh-CN" altLang="en-US" sz="1600" dirty="0">
                <a:solidFill>
                  <a:srgbClr val="FF0000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：</a:t>
            </a:r>
            <a:r>
              <a:rPr kumimoji="1" lang="en-US" altLang="zh-CN" sz="1600" dirty="0">
                <a:solidFill>
                  <a:srgbClr val="FF0000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Platforms </a:t>
            </a:r>
            <a:endParaRPr kumimoji="1" lang="en-US" altLang="zh-CN" sz="1600" dirty="0">
              <a:solidFill>
                <a:srgbClr val="FF0000"/>
              </a:solidFill>
              <a:latin typeface="Times" panose="00000500000000020000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431" y="2248957"/>
            <a:ext cx="1638340" cy="15765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03" y="2215303"/>
            <a:ext cx="1340174" cy="15269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2739" r="1" b="5384"/>
          <a:stretch>
            <a:fillRect/>
          </a:stretch>
        </p:blipFill>
        <p:spPr>
          <a:xfrm>
            <a:off x="9660614" y="2445063"/>
            <a:ext cx="2058157" cy="11648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32299" y="2107850"/>
            <a:ext cx="102143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30380" y="2433075"/>
            <a:ext cx="7417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032485" y="2510547"/>
            <a:ext cx="100607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425552" y="2120156"/>
            <a:ext cx="2446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annotation missing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64128" y="2191107"/>
            <a:ext cx="100607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noise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>
                <a:latin typeface="Arial Italic" panose="020B0604020202020204" charset="0"/>
                <a:cs typeface="Arial Italic" panose="020B0604020202020204" charset="0"/>
              </a:rPr>
              <a:t>Runze Yang,etc., Incremental Measurement of Structural Entropy for Dynamic Graphs. Artificial Intelligence 2024;</a:t>
            </a:r>
            <a:endParaRPr lang="en-US" sz="1200" i="1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高效计算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635" y="1435735"/>
            <a:ext cx="10378440" cy="472694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346"/>
            <a:ext cx="9150820" cy="3892750"/>
          </a:xfrm>
          <a:prstGeom prst="rect">
            <a:avLst/>
          </a:prstGeom>
        </p:spPr>
      </p:pic>
      <p:cxnSp>
        <p:nvCxnSpPr>
          <p:cNvPr id="7" name="连接符: 肘形 6"/>
          <p:cNvCxnSpPr/>
          <p:nvPr/>
        </p:nvCxnSpPr>
        <p:spPr>
          <a:xfrm rot="5400000">
            <a:off x="-661645" y="3951367"/>
            <a:ext cx="2730721" cy="474864"/>
          </a:xfrm>
          <a:prstGeom prst="bentConnector3">
            <a:avLst>
              <a:gd name="adj1" fmla="val -118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0719" y="5455302"/>
            <a:ext cx="2249509" cy="954107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单层节点标签预测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交叉熵定义损失函数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快速筛选相似邻居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905881" y="4188799"/>
            <a:ext cx="0" cy="13218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289798" y="5558941"/>
            <a:ext cx="3147333" cy="738664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强化学习指导的邻居选择器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自动选择过滤阈值而非视为超参数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Top-p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采样保留最相关的邻居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连接符: 肘形 18"/>
          <p:cNvCxnSpPr>
            <a:endCxn id="22" idx="1"/>
          </p:cNvCxnSpPr>
          <p:nvPr/>
        </p:nvCxnSpPr>
        <p:spPr>
          <a:xfrm>
            <a:off x="5704403" y="4026993"/>
            <a:ext cx="2083554" cy="1896497"/>
          </a:xfrm>
          <a:prstGeom prst="bentConnector3">
            <a:avLst>
              <a:gd name="adj1" fmla="val 5436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787957" y="5554158"/>
            <a:ext cx="3147333" cy="738664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强化学习指导的过滤阈值作为权重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聚合来自不同关系的信息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综合考虑中心嵌入与邻居嵌入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68195" y="1065298"/>
            <a:ext cx="3147333" cy="738664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使用强化学习选择过滤阈值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根据过滤阈值聚合不同关系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Google Shape;151;p10"/>
          <p:cNvSpPr txBox="1"/>
          <p:nvPr/>
        </p:nvSpPr>
        <p:spPr>
          <a:xfrm>
            <a:off x="0" y="6461566"/>
            <a:ext cx="1219199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/>
              <a:t>Yingtong</a:t>
            </a:r>
            <a:r>
              <a:rPr lang="en-US" altLang="zh-CN" sz="1200" i="1" dirty="0"/>
              <a:t> Dou,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2020. </a:t>
            </a:r>
            <a:r>
              <a:rPr lang="en-US" altLang="zh-CN" sz="1200" i="1" dirty="0"/>
              <a:t>Enhancing Graph Neural Network-based Fraud Detectors against Camouflaged Fraudsters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CIKM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2020.</a:t>
            </a:r>
            <a:r>
              <a:rPr lang="zh-CN" altLang="en-US" sz="1200" i="1" dirty="0"/>
              <a:t>谷歌学术引用：</a:t>
            </a:r>
            <a:r>
              <a:rPr lang="en-US" altLang="zh-CN" sz="1200" i="1" dirty="0"/>
              <a:t>446</a:t>
            </a:r>
            <a:endParaRPr sz="900" dirty="0"/>
          </a:p>
        </p:txBody>
      </p:sp>
      <p:sp>
        <p:nvSpPr>
          <p:cNvPr id="14" name="圆角矩形 14"/>
          <p:cNvSpPr/>
          <p:nvPr/>
        </p:nvSpPr>
        <p:spPr>
          <a:xfrm>
            <a:off x="201128" y="119889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：增强图学习异常用户行为检测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16" y="1419414"/>
            <a:ext cx="4597636" cy="2292468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7842039" y="2488988"/>
            <a:ext cx="44811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876203" y="3258052"/>
            <a:ext cx="44811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大括号 9"/>
          <p:cNvSpPr/>
          <p:nvPr/>
        </p:nvSpPr>
        <p:spPr>
          <a:xfrm>
            <a:off x="7557425" y="2101429"/>
            <a:ext cx="284614" cy="769064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290156" y="2332072"/>
            <a:ext cx="3760546" cy="307777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包含对酒店和餐馆的良性实体评论与垃圾评论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右大括号 11"/>
          <p:cNvSpPr/>
          <p:nvPr/>
        </p:nvSpPr>
        <p:spPr>
          <a:xfrm>
            <a:off x="7591589" y="2873520"/>
            <a:ext cx="284614" cy="769064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324320" y="3104163"/>
            <a:ext cx="3760546" cy="307777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包含对乐器的良性实体评论与垃圾评论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0309" y="2163525"/>
            <a:ext cx="2009460" cy="1169551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数据集特点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巨量真实节点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复杂异构关系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多种实体行为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较低欺诈比例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8" y="3712101"/>
            <a:ext cx="6873799" cy="282728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380684" y="3936159"/>
            <a:ext cx="405728" cy="2603224"/>
          </a:xfrm>
          <a:prstGeom prst="rect">
            <a:avLst/>
          </a:prstGeom>
          <a:noFill/>
          <a:ln w="28575"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921206" y="3942215"/>
            <a:ext cx="405728" cy="2603224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786412" y="4803121"/>
            <a:ext cx="6055627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326934" y="5354184"/>
            <a:ext cx="247271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842039" y="4649232"/>
            <a:ext cx="3760546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半监督学习快速训练模型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42039" y="5237771"/>
            <a:ext cx="3760546" cy="307777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动态调整阈值强泛化能力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Google Shape;151;p10"/>
          <p:cNvSpPr txBox="1"/>
          <p:nvPr/>
        </p:nvSpPr>
        <p:spPr>
          <a:xfrm>
            <a:off x="1" y="6461566"/>
            <a:ext cx="12192000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/>
              <a:t>Yingtong</a:t>
            </a:r>
            <a:r>
              <a:rPr lang="en-US" altLang="zh-CN" sz="1200" i="1" dirty="0"/>
              <a:t> Dou,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2020. </a:t>
            </a:r>
            <a:r>
              <a:rPr lang="en-US" altLang="zh-CN" sz="1200" i="1" dirty="0"/>
              <a:t>Enhancing Graph Neural Network-based Fraud Detectors against Camouflaged Fraudsters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CIKM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2020</a:t>
            </a:r>
            <a:r>
              <a:rPr lang="en-US" altLang="zh-CN" sz="2000" i="1" dirty="0"/>
              <a:t>.</a:t>
            </a:r>
            <a:r>
              <a:rPr lang="en-US" altLang="zh-CN" sz="1200" i="1" dirty="0"/>
              <a:t> </a:t>
            </a:r>
            <a:r>
              <a:rPr lang="zh-CN" altLang="en-US" sz="1200" i="1" dirty="0"/>
              <a:t>谷歌学术引用：</a:t>
            </a:r>
            <a:r>
              <a:rPr lang="en-US" altLang="zh-CN" sz="1200" i="1" dirty="0"/>
              <a:t>446</a:t>
            </a:r>
            <a:endParaRPr sz="900" dirty="0"/>
          </a:p>
        </p:txBody>
      </p:sp>
      <p:sp>
        <p:nvSpPr>
          <p:cNvPr id="22" name="圆角矩形 14"/>
          <p:cNvSpPr/>
          <p:nvPr/>
        </p:nvSpPr>
        <p:spPr>
          <a:xfrm>
            <a:off x="201128" y="7988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：增强的图神经网络异常用户检测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0" y="1429128"/>
            <a:ext cx="5304044" cy="26769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85" y="4495650"/>
            <a:ext cx="3198895" cy="20488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86" y="1337910"/>
            <a:ext cx="3198896" cy="209109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1218111" y="4366427"/>
            <a:ext cx="0" cy="3206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左大括号 11"/>
          <p:cNvSpPr/>
          <p:nvPr/>
        </p:nvSpPr>
        <p:spPr>
          <a:xfrm rot="16200000">
            <a:off x="1087916" y="3667926"/>
            <a:ext cx="260392" cy="1136610"/>
          </a:xfrm>
          <a:prstGeom prst="lef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536047" y="4366427"/>
            <a:ext cx="0" cy="3206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 rot="16200000">
            <a:off x="2405852" y="3667926"/>
            <a:ext cx="260392" cy="1136610"/>
          </a:xfrm>
          <a:prstGeom prst="lef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830056" y="4366745"/>
            <a:ext cx="0" cy="3206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左大括号 16"/>
          <p:cNvSpPr/>
          <p:nvPr/>
        </p:nvSpPr>
        <p:spPr>
          <a:xfrm rot="16200000">
            <a:off x="3699861" y="3668244"/>
            <a:ext cx="260392" cy="1136610"/>
          </a:xfrm>
          <a:prstGeom prst="lef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147998" y="4366427"/>
            <a:ext cx="0" cy="3206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左大括号 18"/>
          <p:cNvSpPr/>
          <p:nvPr/>
        </p:nvSpPr>
        <p:spPr>
          <a:xfrm rot="16200000">
            <a:off x="5017803" y="3667926"/>
            <a:ext cx="260392" cy="1136610"/>
          </a:xfrm>
          <a:prstGeom prst="lef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71889" y="4626820"/>
            <a:ext cx="477054" cy="2099350"/>
          </a:xfrm>
          <a:prstGeom prst="rect">
            <a:avLst/>
          </a:prstGeom>
          <a:solidFill>
            <a:srgbClr val="FFE699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邻居选择的必要性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89825" y="4677290"/>
            <a:ext cx="477054" cy="2048879"/>
          </a:xfrm>
          <a:prstGeom prst="rect">
            <a:avLst/>
          </a:prstGeom>
          <a:solidFill>
            <a:srgbClr val="FFE699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不同关系的区分度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83834" y="4685858"/>
            <a:ext cx="477054" cy="2040312"/>
          </a:xfrm>
          <a:prstGeom prst="rect">
            <a:avLst/>
          </a:prstGeom>
          <a:solidFill>
            <a:srgbClr val="FFE699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滤波阈值的稳定性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01776" y="4683664"/>
            <a:ext cx="477054" cy="2048879"/>
          </a:xfrm>
          <a:prstGeom prst="rect">
            <a:avLst/>
          </a:prstGeom>
          <a:solidFill>
            <a:srgbClr val="FFE699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模型综合表现对比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右大括号 23"/>
          <p:cNvSpPr/>
          <p:nvPr/>
        </p:nvSpPr>
        <p:spPr>
          <a:xfrm>
            <a:off x="9368544" y="1485900"/>
            <a:ext cx="284614" cy="1943100"/>
          </a:xfrm>
          <a:prstGeom prst="righ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0007489" y="1429128"/>
            <a:ext cx="477054" cy="2091090"/>
          </a:xfrm>
          <a:prstGeom prst="rect">
            <a:avLst/>
          </a:prstGeom>
          <a:solidFill>
            <a:srgbClr val="FFE699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适应滤波优越性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368544" y="4495650"/>
            <a:ext cx="2325264" cy="1477328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参数灵敏度分析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训练层数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欠采样比例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嵌入规模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相似损失权重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14"/>
          <p:cNvSpPr/>
          <p:nvPr/>
        </p:nvSpPr>
        <p:spPr>
          <a:xfrm>
            <a:off x="159853" y="16116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：增强的图神经网络异常用户检测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Google Shape;151;p10"/>
          <p:cNvSpPr txBox="1"/>
          <p:nvPr/>
        </p:nvSpPr>
        <p:spPr>
          <a:xfrm>
            <a:off x="1" y="6461566"/>
            <a:ext cx="12192000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/>
              <a:t>Yingtong</a:t>
            </a:r>
            <a:r>
              <a:rPr lang="en-US" altLang="zh-CN" sz="1200" i="1" dirty="0"/>
              <a:t> Dou,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2020. </a:t>
            </a:r>
            <a:r>
              <a:rPr lang="en-US" altLang="zh-CN" sz="1200" i="1" dirty="0"/>
              <a:t>Enhancing Graph Neural Network-based Fraud Detectors against Camouflaged Fraudsters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CIKM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2020</a:t>
            </a:r>
            <a:r>
              <a:rPr lang="en-US" altLang="zh-CN" sz="2000" i="1" dirty="0"/>
              <a:t>.</a:t>
            </a:r>
            <a:r>
              <a:rPr lang="en-US" altLang="zh-CN" sz="1200" i="1" dirty="0"/>
              <a:t> </a:t>
            </a:r>
            <a:r>
              <a:rPr lang="zh-CN" altLang="en-US" sz="1200" i="1" dirty="0"/>
              <a:t>谷歌学术引用：</a:t>
            </a:r>
            <a:r>
              <a:rPr lang="en-US" altLang="zh-CN" sz="1200" i="1" dirty="0"/>
              <a:t>446</a:t>
            </a:r>
            <a:endParaRPr sz="90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485900"/>
            <a:ext cx="8048582" cy="4328890"/>
          </a:xfrm>
          <a:prstGeom prst="rect">
            <a:avLst/>
          </a:prstGeom>
        </p:spPr>
      </p:pic>
      <p:cxnSp>
        <p:nvCxnSpPr>
          <p:cNvPr id="5" name="连接符: 肘形 4"/>
          <p:cNvCxnSpPr>
            <a:endCxn id="7" idx="0"/>
          </p:cNvCxnSpPr>
          <p:nvPr/>
        </p:nvCxnSpPr>
        <p:spPr>
          <a:xfrm rot="5400000">
            <a:off x="711575" y="4413081"/>
            <a:ext cx="1871357" cy="40884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18077" y="5553180"/>
            <a:ext cx="2249509" cy="738664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标签感知相似性度量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交叉熵定义损失函数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半监督过滤邻居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81126" y="5553180"/>
            <a:ext cx="3147333" cy="738664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框架指引邻居选择器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自动选择过滤阈值而非视为超参数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Top-p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采样保留最相关的邻居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9271" y="5553180"/>
            <a:ext cx="3147333" cy="738664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强化学习指导的过滤阈值作为权重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聚合来自不同关系的信息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综合考虑中心嵌入与邻居嵌入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048250" y="3938952"/>
            <a:ext cx="44592" cy="124605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092842" y="5172895"/>
            <a:ext cx="2520093" cy="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7612935" y="5185007"/>
            <a:ext cx="0" cy="36817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305050" y="4041229"/>
            <a:ext cx="6581727" cy="654599"/>
          </a:xfrm>
          <a:prstGeom prst="rect">
            <a:avLst/>
          </a:prstGeom>
          <a:noFill/>
          <a:ln w="28575"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>
            <a:endCxn id="36" idx="1"/>
          </p:cNvCxnSpPr>
          <p:nvPr/>
        </p:nvCxnSpPr>
        <p:spPr>
          <a:xfrm flipV="1">
            <a:off x="8886782" y="4200562"/>
            <a:ext cx="323356" cy="10192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210138" y="3938952"/>
            <a:ext cx="2684892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节点分类损失函数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相似性度量损失函数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59542" y="1223938"/>
            <a:ext cx="3147333" cy="523220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泛化能力更强的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Google Shape;151;p10"/>
          <p:cNvSpPr txBox="1"/>
          <p:nvPr/>
        </p:nvSpPr>
        <p:spPr>
          <a:xfrm>
            <a:off x="67030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/>
              <a:t>Hao Peng,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2021. </a:t>
            </a:r>
            <a:r>
              <a:rPr lang="en-GB" altLang="zh-CN" sz="1200" i="1" dirty="0"/>
              <a:t>Reinforced Neighborhood Selection Guided Multi-Relational Graph Neural Networks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TOIS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2021.</a:t>
            </a:r>
            <a:r>
              <a:rPr lang="zh-CN" altLang="en-US" sz="1200" i="1" dirty="0"/>
              <a:t>谷歌学术引用 </a:t>
            </a:r>
            <a:r>
              <a:rPr lang="en-US" altLang="zh-CN" sz="1200" i="1" dirty="0"/>
              <a:t> 123</a:t>
            </a:r>
            <a:endParaRPr sz="900" dirty="0"/>
          </a:p>
        </p:txBody>
      </p:sp>
      <p:cxnSp>
        <p:nvCxnSpPr>
          <p:cNvPr id="49" name="连接符: 肘形 48"/>
          <p:cNvCxnSpPr>
            <a:endCxn id="9" idx="0"/>
          </p:cNvCxnSpPr>
          <p:nvPr/>
        </p:nvCxnSpPr>
        <p:spPr>
          <a:xfrm rot="16200000" flipH="1">
            <a:off x="3204873" y="4403260"/>
            <a:ext cx="1614226" cy="68561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圆角矩形 14"/>
          <p:cNvSpPr/>
          <p:nvPr/>
        </p:nvSpPr>
        <p:spPr>
          <a:xfrm>
            <a:off x="134453" y="10655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：递归增强的图学习异常用户检测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318" y="1431404"/>
            <a:ext cx="8330530" cy="51823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03855" y="6068467"/>
            <a:ext cx="4178384" cy="307777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连续空间下强化学习滤波阈值自适应选择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8796" y="4475110"/>
            <a:ext cx="5688502" cy="1326183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237298" y="5372351"/>
            <a:ext cx="247271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714632" y="3647819"/>
            <a:ext cx="3029692" cy="2482077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框架要点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递归选择更高精度阈值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连续动作空间离散化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标签感知距离度量作为状态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节点相似度视为奖励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连续三次相同动作终止迭代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4"/>
          <p:cNvSpPr/>
          <p:nvPr/>
        </p:nvSpPr>
        <p:spPr>
          <a:xfrm>
            <a:off x="140803" y="12941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：递归增强的图学习异常用户检测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Google Shape;151;p10"/>
          <p:cNvSpPr txBox="1"/>
          <p:nvPr/>
        </p:nvSpPr>
        <p:spPr>
          <a:xfrm>
            <a:off x="67030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/>
              <a:t>Hao Peng,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2021. </a:t>
            </a:r>
            <a:r>
              <a:rPr lang="en-GB" altLang="zh-CN" sz="1200" i="1" dirty="0"/>
              <a:t>Reinforced Neighborhood Selection Guided Multi-Relational Graph Neural Networks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TOIS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2021.</a:t>
            </a:r>
            <a:r>
              <a:rPr lang="zh-CN" altLang="en-US" sz="1200" i="1" dirty="0"/>
              <a:t>谷歌学术引用 </a:t>
            </a:r>
            <a:r>
              <a:rPr lang="en-US" altLang="zh-CN" sz="1200" i="1" dirty="0"/>
              <a:t> 123</a:t>
            </a:r>
            <a:endParaRPr sz="900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240" y="1385602"/>
            <a:ext cx="9239948" cy="5075464"/>
          </a:xfrm>
          <a:prstGeom prst="rect">
            <a:avLst/>
          </a:prstGeom>
        </p:spPr>
      </p:pic>
      <p:sp>
        <p:nvSpPr>
          <p:cNvPr id="9" name="单圆角矩形 84"/>
          <p:cNvSpPr/>
          <p:nvPr/>
        </p:nvSpPr>
        <p:spPr>
          <a:xfrm>
            <a:off x="537462" y="1485900"/>
            <a:ext cx="601475" cy="5075464"/>
          </a:xfrm>
          <a:prstGeom prst="round1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准确性分析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14"/>
          <p:cNvSpPr/>
          <p:nvPr/>
        </p:nvSpPr>
        <p:spPr>
          <a:xfrm>
            <a:off x="173823" y="133859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：递归增强的图学习异常用户检测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Google Shape;151;p10"/>
          <p:cNvSpPr txBox="1"/>
          <p:nvPr/>
        </p:nvSpPr>
        <p:spPr>
          <a:xfrm>
            <a:off x="67030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/>
              <a:t>Hao Peng,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2021. </a:t>
            </a:r>
            <a:r>
              <a:rPr lang="en-GB" altLang="zh-CN" sz="1200" i="1" dirty="0"/>
              <a:t>Reinforced Neighborhood Selection Guided Multi-Relational Graph Neural Networks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TOIS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2021.</a:t>
            </a:r>
            <a:r>
              <a:rPr lang="zh-CN" altLang="en-US" sz="1200" i="1" dirty="0"/>
              <a:t>谷歌学术引用 </a:t>
            </a:r>
            <a:r>
              <a:rPr lang="en-US" altLang="zh-CN" sz="1200" i="1" dirty="0"/>
              <a:t>123</a:t>
            </a:r>
            <a:endParaRPr sz="900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640"/>
            <a:ext cx="4961310" cy="1928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49" y="1498438"/>
            <a:ext cx="7468482" cy="13407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71" y="3427302"/>
            <a:ext cx="7172229" cy="29487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3118" y="1953948"/>
            <a:ext cx="3147617" cy="738664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多层</a:t>
            </a:r>
            <a:r>
              <a:rPr lang="en-US" altLang="zh-CN" sz="1400" dirty="0"/>
              <a:t>GNN</a:t>
            </a:r>
            <a:r>
              <a:rPr lang="zh-CN" altLang="en-US" sz="1400" dirty="0"/>
              <a:t>效果更优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多深度结构的快速准确收敛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过滤阈值作为关系间权重的优越性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670309" y="4929946"/>
            <a:ext cx="3147617" cy="1384995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RSRL</a:t>
            </a:r>
            <a:r>
              <a:rPr lang="zh-CN" altLang="en-US" sz="1400" dirty="0"/>
              <a:t>框架要点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递归选择更高精度阈值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连续动作空间离散化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标签感知距离度量作为状态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节点相似度视为奖励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连续三次相同动作终止迭代</a:t>
            </a:r>
            <a:endParaRPr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096000" y="2956673"/>
            <a:ext cx="4210180" cy="307777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sz="1400" dirty="0"/>
              <a:t>RIOGNN</a:t>
            </a:r>
            <a:r>
              <a:rPr lang="zh-CN" altLang="en-US" sz="1400" dirty="0"/>
              <a:t>在密集数据集上的显著优势</a:t>
            </a:r>
            <a:endParaRPr lang="en-US" altLang="zh-CN" sz="1400" dirty="0"/>
          </a:p>
        </p:txBody>
      </p:sp>
      <p:sp>
        <p:nvSpPr>
          <p:cNvPr id="13" name="圆角矩形 14"/>
          <p:cNvSpPr/>
          <p:nvPr/>
        </p:nvSpPr>
        <p:spPr>
          <a:xfrm>
            <a:off x="146518" y="9258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：递归增强的图学习异常用户检测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Google Shape;151;p10"/>
          <p:cNvSpPr txBox="1"/>
          <p:nvPr/>
        </p:nvSpPr>
        <p:spPr>
          <a:xfrm>
            <a:off x="67030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/>
              <a:t>Hao Peng,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2021. </a:t>
            </a:r>
            <a:r>
              <a:rPr lang="en-GB" altLang="zh-CN" sz="1200" i="1" dirty="0"/>
              <a:t>Reinforced Neighborhood Selection Guided Multi-Relational Graph Neural Networks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TOIS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2021.</a:t>
            </a:r>
            <a:r>
              <a:rPr lang="zh-CN" altLang="en-US" sz="1200" i="1" dirty="0"/>
              <a:t>谷歌学术引用 </a:t>
            </a:r>
            <a:r>
              <a:rPr lang="en-US" altLang="zh-CN" sz="1200" i="1" dirty="0"/>
              <a:t>123</a:t>
            </a:r>
            <a:endParaRPr lang="en-US" altLang="zh-CN" sz="1200" i="1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0" y="1534557"/>
            <a:ext cx="4626245" cy="40365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74" y="1534557"/>
            <a:ext cx="4791516" cy="403348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429" y="1534556"/>
            <a:ext cx="2300883" cy="3803165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991481" y="1534555"/>
            <a:ext cx="2198194" cy="3803165"/>
          </a:xfrm>
          <a:prstGeom prst="rect">
            <a:avLst/>
          </a:prstGeom>
          <a:noFill/>
          <a:ln w="28575"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066672" y="5751934"/>
            <a:ext cx="2123003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不同关系的重要性对照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3429" y="5751934"/>
            <a:ext cx="2313123" cy="307777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奖励对照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16464" y="5751933"/>
            <a:ext cx="2814604" cy="307777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RIOGNN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变体对照（消融实验）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4"/>
          <p:cNvSpPr/>
          <p:nvPr/>
        </p:nvSpPr>
        <p:spPr>
          <a:xfrm>
            <a:off x="72223" y="123699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：递归增强的图学习异常用户检测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Google Shape;151;p10"/>
          <p:cNvSpPr txBox="1"/>
          <p:nvPr/>
        </p:nvSpPr>
        <p:spPr>
          <a:xfrm>
            <a:off x="67030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/>
              <a:t>Hao Peng,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2021. </a:t>
            </a:r>
            <a:r>
              <a:rPr lang="en-GB" altLang="zh-CN" sz="1200" i="1" dirty="0"/>
              <a:t>Reinforced Neighborhood Selection Guided Multi-Relational Graph Neural Networks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TOIS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2021.</a:t>
            </a:r>
            <a:r>
              <a:rPr lang="zh-CN" altLang="en-US" sz="1200" i="1" dirty="0"/>
              <a:t>谷歌学术引用 </a:t>
            </a:r>
            <a:r>
              <a:rPr lang="en-US" altLang="zh-CN" sz="1200" i="1" dirty="0"/>
              <a:t>123</a:t>
            </a:r>
            <a:endParaRPr sz="900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单圆角矩形 84"/>
          <p:cNvSpPr/>
          <p:nvPr/>
        </p:nvSpPr>
        <p:spPr>
          <a:xfrm>
            <a:off x="189100" y="1960985"/>
            <a:ext cx="601475" cy="3092242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递归框架影响分析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995274"/>
            <a:ext cx="5620534" cy="3057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5"/>
          <a:stretch>
            <a:fillRect/>
          </a:stretch>
        </p:blipFill>
        <p:spPr>
          <a:xfrm>
            <a:off x="6411109" y="1960985"/>
            <a:ext cx="5620534" cy="3092242"/>
          </a:xfrm>
          <a:prstGeom prst="rect">
            <a:avLst/>
          </a:prstGeom>
        </p:spPr>
      </p:pic>
      <p:sp>
        <p:nvSpPr>
          <p:cNvPr id="9" name="圆角矩形 14"/>
          <p:cNvSpPr/>
          <p:nvPr/>
        </p:nvSpPr>
        <p:spPr>
          <a:xfrm>
            <a:off x="189063" y="66549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：递归增强的图学习异常用户检测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Google Shape;151;p10"/>
          <p:cNvSpPr txBox="1"/>
          <p:nvPr/>
        </p:nvSpPr>
        <p:spPr>
          <a:xfrm>
            <a:off x="67030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/>
              <a:t>Hao Peng,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2021. </a:t>
            </a:r>
            <a:r>
              <a:rPr lang="en-GB" altLang="zh-CN" sz="1200" i="1" dirty="0"/>
              <a:t>Reinforced Neighborhood Selection Guided Multi-Relational Graph Neural Networks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TOIS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2021.</a:t>
            </a:r>
            <a:r>
              <a:rPr lang="zh-CN" altLang="en-US" sz="1200" i="1" dirty="0"/>
              <a:t>谷歌学术引用 </a:t>
            </a:r>
            <a:r>
              <a:rPr lang="en-US" altLang="zh-CN" sz="1200" i="1" dirty="0"/>
              <a:t>123</a:t>
            </a:r>
            <a:endParaRPr sz="900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84"/>
          <p:cNvSpPr/>
          <p:nvPr/>
        </p:nvSpPr>
        <p:spPr>
          <a:xfrm>
            <a:off x="537462" y="1695450"/>
            <a:ext cx="601475" cy="4143376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RSRL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框架通用性分析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83" y="1561571"/>
            <a:ext cx="6570328" cy="23465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40" y="3908117"/>
            <a:ext cx="7131253" cy="2553449"/>
          </a:xfrm>
          <a:prstGeom prst="rect">
            <a:avLst/>
          </a:prstGeom>
        </p:spPr>
      </p:pic>
      <p:sp>
        <p:nvSpPr>
          <p:cNvPr id="9" name="圆角矩形 14"/>
          <p:cNvSpPr/>
          <p:nvPr/>
        </p:nvSpPr>
        <p:spPr>
          <a:xfrm>
            <a:off x="105243" y="9258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：递归增强的图学习异常用户检测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Google Shape;151;p10"/>
          <p:cNvSpPr txBox="1"/>
          <p:nvPr/>
        </p:nvSpPr>
        <p:spPr>
          <a:xfrm>
            <a:off x="67030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/>
              <a:t>Hao Peng,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2021. </a:t>
            </a:r>
            <a:r>
              <a:rPr lang="en-GB" altLang="zh-CN" sz="1200" i="1" dirty="0"/>
              <a:t>Reinforced Neighborhood Selection Guided Multi-Relational Graph Neural Networks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TOIS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2021.</a:t>
            </a:r>
            <a:r>
              <a:rPr lang="zh-CN" altLang="en-US" sz="1200" i="1" dirty="0"/>
              <a:t>谷歌学术引用 </a:t>
            </a:r>
            <a:r>
              <a:rPr lang="en-US" altLang="zh-CN" sz="1200" i="1" dirty="0"/>
              <a:t>123</a:t>
            </a:r>
            <a:endParaRPr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1530985"/>
            <a:ext cx="5330825" cy="2870200"/>
          </a:xfrm>
          <a:prstGeom prst="rect">
            <a:avLst/>
          </a:prstGeom>
        </p:spPr>
      </p:pic>
      <p:sp>
        <p:nvSpPr>
          <p:cNvPr id="2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>
                <a:latin typeface="Arial Italic" panose="020B0604020202020204" charset="0"/>
                <a:cs typeface="Arial Italic" panose="020B0604020202020204" charset="0"/>
              </a:rPr>
              <a:t>Runze Yang,etc., Incremental Measurement of Structural Entropy for Dynamic Graphs. Artificial Intelligence 2024;</a:t>
            </a:r>
            <a:endParaRPr lang="en-US" sz="1200" i="1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高效计算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45" y="883285"/>
            <a:ext cx="6543675" cy="3517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" y="4770755"/>
            <a:ext cx="6449695" cy="1540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615" y="4472305"/>
            <a:ext cx="5408930" cy="1918335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1;p10"/>
          <p:cNvSpPr txBox="1"/>
          <p:nvPr/>
        </p:nvSpPr>
        <p:spPr>
          <a:xfrm>
            <a:off x="0" y="6461566"/>
            <a:ext cx="1219199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/>
              <a:t>Yang </a:t>
            </a:r>
            <a:r>
              <a:rPr lang="en-US" altLang="zh-CN" sz="1200" i="1" dirty="0" err="1"/>
              <a:t>Yingguan</a:t>
            </a:r>
            <a:r>
              <a:rPr lang="en-US" altLang="zh-CN" sz="1200" i="1" dirty="0"/>
              <a:t>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2023. </a:t>
            </a:r>
            <a:r>
              <a:rPr lang="en-US" altLang="zh-CN" sz="1200" i="1" dirty="0" err="1"/>
              <a:t>FedACK</a:t>
            </a:r>
            <a:r>
              <a:rPr lang="en-US" altLang="zh-CN" sz="1200" i="1" dirty="0"/>
              <a:t>: Federated Adversarial Contrastive Knowledge Distillation for Cross-Lingual and Cross-Model Social Bot Detection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Web Conference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2023.</a:t>
            </a:r>
            <a:endParaRPr sz="900" dirty="0"/>
          </a:p>
        </p:txBody>
      </p:sp>
      <p:sp>
        <p:nvSpPr>
          <p:cNvPr id="9" name="圆角矩形 14"/>
          <p:cNvSpPr/>
          <p:nvPr/>
        </p:nvSpPr>
        <p:spPr>
          <a:xfrm>
            <a:off x="173823" y="120524"/>
            <a:ext cx="7646202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：联邦的跨语言、跨平台、跨模型水军检测框架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23" y="1769183"/>
            <a:ext cx="4469345" cy="27441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596" y="1673767"/>
            <a:ext cx="7349581" cy="28396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8618" y="3871036"/>
            <a:ext cx="4285673" cy="296651"/>
          </a:xfrm>
          <a:prstGeom prst="rect">
            <a:avLst/>
          </a:prstGeom>
          <a:noFill/>
          <a:ln w="19050"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0"/>
          <p:cNvSpPr txBox="1"/>
          <p:nvPr/>
        </p:nvSpPr>
        <p:spPr>
          <a:xfrm>
            <a:off x="847870" y="5300382"/>
            <a:ext cx="2249509" cy="523220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跨语言表征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双向语言映射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连接符: 肘形 6"/>
          <p:cNvCxnSpPr>
            <a:stCxn id="17" idx="2"/>
            <a:endCxn id="8" idx="0"/>
          </p:cNvCxnSpPr>
          <p:nvPr/>
        </p:nvCxnSpPr>
        <p:spPr>
          <a:xfrm rot="5400000">
            <a:off x="3284705" y="3045235"/>
            <a:ext cx="943068" cy="3567227"/>
          </a:xfrm>
          <a:prstGeom prst="bentConnector3">
            <a:avLst>
              <a:gd name="adj1" fmla="val 39227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126385" y="3429000"/>
            <a:ext cx="826933" cy="928314"/>
          </a:xfrm>
          <a:prstGeom prst="rect">
            <a:avLst/>
          </a:prstGeom>
          <a:noFill/>
          <a:ln w="19050"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785311" y="3429000"/>
            <a:ext cx="826933" cy="928314"/>
          </a:xfrm>
          <a:prstGeom prst="rect">
            <a:avLst/>
          </a:prstGeom>
          <a:noFill/>
          <a:ln w="19050"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连接符: 肘形 6"/>
          <p:cNvCxnSpPr>
            <a:stCxn id="18" idx="2"/>
            <a:endCxn id="8" idx="0"/>
          </p:cNvCxnSpPr>
          <p:nvPr/>
        </p:nvCxnSpPr>
        <p:spPr>
          <a:xfrm rot="5400000">
            <a:off x="5114168" y="1215772"/>
            <a:ext cx="943068" cy="7226153"/>
          </a:xfrm>
          <a:prstGeom prst="bentConnector3">
            <a:avLst>
              <a:gd name="adj1" fmla="val 39226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1632347" y="4167687"/>
            <a:ext cx="0" cy="113170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58618" y="2789381"/>
            <a:ext cx="4285673" cy="1026239"/>
          </a:xfrm>
          <a:prstGeom prst="rect">
            <a:avLst/>
          </a:prstGeom>
          <a:noFill/>
          <a:ln w="19050"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238684" y="2500687"/>
            <a:ext cx="1344371" cy="1826071"/>
          </a:xfrm>
          <a:prstGeom prst="rect">
            <a:avLst/>
          </a:prstGeom>
          <a:noFill/>
          <a:ln w="19050"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863957" y="2531242"/>
            <a:ext cx="1344371" cy="1826071"/>
          </a:xfrm>
          <a:prstGeom prst="rect">
            <a:avLst/>
          </a:prstGeom>
          <a:noFill/>
          <a:ln w="19050"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10"/>
              <p:cNvSpPr txBox="1"/>
              <p:nvPr/>
            </p:nvSpPr>
            <p:spPr>
              <a:xfrm>
                <a:off x="4222134" y="5287479"/>
                <a:ext cx="2889866" cy="738664"/>
              </a:xfrm>
              <a:prstGeom prst="rect">
                <a:avLst/>
              </a:prstGeom>
              <a:solidFill>
                <a:srgbClr val="FFE699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跨模型向量嵌入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全局判别模型（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）架构统一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局部个性化判别模型（</a:t>
                </a: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2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134" y="5287479"/>
                <a:ext cx="2889866" cy="738664"/>
              </a:xfrm>
              <a:prstGeom prst="rect">
                <a:avLst/>
              </a:prstGeom>
              <a:blipFill rotWithShape="1">
                <a:blip r:embed="rId3"/>
                <a:stretch>
                  <a:fillRect l="-1" t="-63" b="-2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连接符: 肘形 6"/>
          <p:cNvCxnSpPr>
            <a:stCxn id="39" idx="3"/>
          </p:cNvCxnSpPr>
          <p:nvPr/>
        </p:nvCxnSpPr>
        <p:spPr>
          <a:xfrm>
            <a:off x="4544291" y="3302501"/>
            <a:ext cx="98877" cy="199688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6"/>
          <p:cNvCxnSpPr>
            <a:stCxn id="40" idx="2"/>
            <a:endCxn id="42" idx="0"/>
          </p:cNvCxnSpPr>
          <p:nvPr/>
        </p:nvCxnSpPr>
        <p:spPr>
          <a:xfrm rot="5400000">
            <a:off x="5808609" y="4185217"/>
            <a:ext cx="960721" cy="1243803"/>
          </a:xfrm>
          <a:prstGeom prst="bentConnector3">
            <a:avLst>
              <a:gd name="adj1" fmla="val 5673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6"/>
          <p:cNvCxnSpPr>
            <a:stCxn id="41" idx="2"/>
            <a:endCxn id="42" idx="0"/>
          </p:cNvCxnSpPr>
          <p:nvPr/>
        </p:nvCxnSpPr>
        <p:spPr>
          <a:xfrm rot="5400000">
            <a:off x="7636522" y="2387858"/>
            <a:ext cx="930166" cy="4869076"/>
          </a:xfrm>
          <a:prstGeom prst="bentConnector3">
            <a:avLst>
              <a:gd name="adj1" fmla="val 55958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1;p10"/>
          <p:cNvSpPr txBox="1"/>
          <p:nvPr/>
        </p:nvSpPr>
        <p:spPr>
          <a:xfrm>
            <a:off x="0" y="6461566"/>
            <a:ext cx="1219199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/>
              <a:t>Yang </a:t>
            </a:r>
            <a:r>
              <a:rPr lang="en-US" altLang="zh-CN" sz="1200" i="1" dirty="0" err="1"/>
              <a:t>Yingguan</a:t>
            </a:r>
            <a:r>
              <a:rPr lang="en-US" altLang="zh-CN" sz="1200" i="1" dirty="0"/>
              <a:t>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2023. </a:t>
            </a:r>
            <a:r>
              <a:rPr lang="en-US" altLang="zh-CN" sz="1200" i="1" dirty="0" err="1"/>
              <a:t>FedACK</a:t>
            </a:r>
            <a:r>
              <a:rPr lang="en-US" altLang="zh-CN" sz="1200" i="1" dirty="0"/>
              <a:t>: Federated Adversarial Contrastive Knowledge Distillation for Cross-Lingual and Cross-Model Social Bot Detection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Web Conference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2023.</a:t>
            </a:r>
            <a:endParaRPr sz="900" dirty="0"/>
          </a:p>
        </p:txBody>
      </p:sp>
      <p:sp>
        <p:nvSpPr>
          <p:cNvPr id="9" name="圆角矩形 14"/>
          <p:cNvSpPr/>
          <p:nvPr/>
        </p:nvSpPr>
        <p:spPr>
          <a:xfrm>
            <a:off x="119213" y="120524"/>
            <a:ext cx="7646202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：联邦的跨语言、跨平台、跨模型水军检测框架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4247" t="9076" r="1872" b="3835"/>
          <a:stretch>
            <a:fillRect/>
          </a:stretch>
        </p:blipFill>
        <p:spPr>
          <a:xfrm>
            <a:off x="1792318" y="1592409"/>
            <a:ext cx="7296727" cy="22259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14381" y="2050627"/>
            <a:ext cx="2105428" cy="738664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跨平台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数据分布异构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标签比例占比悬殊</a:t>
            </a:r>
            <a:endParaRPr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18" y="3975195"/>
            <a:ext cx="7296727" cy="2394238"/>
          </a:xfrm>
          <a:prstGeom prst="rect">
            <a:avLst/>
          </a:prstGeom>
        </p:spPr>
      </p:pic>
      <p:sp>
        <p:nvSpPr>
          <p:cNvPr id="5" name="单圆角矩形 84"/>
          <p:cNvSpPr/>
          <p:nvPr/>
        </p:nvSpPr>
        <p:spPr>
          <a:xfrm>
            <a:off x="674085" y="1619854"/>
            <a:ext cx="523198" cy="4657446"/>
          </a:xfrm>
          <a:prstGeom prst="round1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准确性分析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1;p10"/>
          <p:cNvSpPr txBox="1"/>
          <p:nvPr/>
        </p:nvSpPr>
        <p:spPr>
          <a:xfrm>
            <a:off x="0" y="6461566"/>
            <a:ext cx="1219199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/>
              <a:t>Yang </a:t>
            </a:r>
            <a:r>
              <a:rPr lang="en-US" altLang="zh-CN" sz="1200" i="1" dirty="0" err="1"/>
              <a:t>Yingguan</a:t>
            </a:r>
            <a:r>
              <a:rPr lang="en-US" altLang="zh-CN" sz="1200" i="1" dirty="0"/>
              <a:t>, et.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al.</a:t>
            </a:r>
            <a:r>
              <a:rPr lang="zh-CN" altLang="en-US" sz="1200" i="1" dirty="0"/>
              <a:t> </a:t>
            </a:r>
            <a:r>
              <a:rPr lang="en-US" sz="1200" i="1" dirty="0"/>
              <a:t>2023. </a:t>
            </a:r>
            <a:r>
              <a:rPr lang="en-US" altLang="zh-CN" sz="1200" i="1" dirty="0" err="1"/>
              <a:t>FedACK</a:t>
            </a:r>
            <a:r>
              <a:rPr lang="en-US" altLang="zh-CN" sz="1200" i="1" dirty="0"/>
              <a:t>: Federated Adversarial Contrastive Knowledge Distillation for Cross-Lingual and Cross-Model Social Bot Detection</a:t>
            </a:r>
            <a:r>
              <a:rPr lang="en-US" sz="1200" i="1" dirty="0"/>
              <a:t>.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Web Conference</a:t>
            </a:r>
            <a:r>
              <a:rPr lang="zh-CN" altLang="en-US" sz="1200" i="1" dirty="0"/>
              <a:t> </a:t>
            </a:r>
            <a:r>
              <a:rPr lang="en-US" altLang="zh-CN" sz="1200" i="1" dirty="0"/>
              <a:t>2023.</a:t>
            </a:r>
            <a:endParaRPr sz="900" dirty="0"/>
          </a:p>
        </p:txBody>
      </p:sp>
      <p:sp>
        <p:nvSpPr>
          <p:cNvPr id="9" name="圆角矩形 14"/>
          <p:cNvSpPr/>
          <p:nvPr/>
        </p:nvSpPr>
        <p:spPr>
          <a:xfrm>
            <a:off x="146518" y="133859"/>
            <a:ext cx="7646202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：联邦的跨语言、跨平台、跨模型水军检测框架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单圆角矩形 84"/>
          <p:cNvSpPr/>
          <p:nvPr/>
        </p:nvSpPr>
        <p:spPr>
          <a:xfrm>
            <a:off x="537462" y="1799080"/>
            <a:ext cx="727920" cy="4143376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FedACk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</a:t>
            </a:r>
            <a:endParaRPr kumimoji="1"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</a:t>
            </a:r>
            <a:endParaRPr kumimoji="1"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</a:t>
            </a:r>
            <a:endParaRPr kumimoji="1"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</a:t>
            </a:r>
            <a:endParaRPr kumimoji="1"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kumimoji="1"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9952" y="1512343"/>
            <a:ext cx="7460673" cy="20200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52" y="3695144"/>
            <a:ext cx="4113408" cy="2610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08" y="3695144"/>
            <a:ext cx="5957456" cy="2635417"/>
          </a:xfrm>
          <a:prstGeom prst="rect">
            <a:avLst/>
          </a:prstGeom>
        </p:spPr>
      </p:pic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9468495" y="1644074"/>
            <a:ext cx="2186043" cy="1518782"/>
          </a:xfrm>
          <a:prstGeom prst="wedgeRoundRectCallout">
            <a:avLst>
              <a:gd name="adj1" fmla="val -51630"/>
              <a:gd name="adj2" fmla="val 87806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不同平台上样本的表征空间与表征效果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327" y="1515552"/>
            <a:ext cx="10475124" cy="3963367"/>
          </a:xfrm>
          <a:prstGeom prst="rect">
            <a:avLst/>
          </a:prstGeom>
        </p:spPr>
      </p:pic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2472924" y="5478918"/>
            <a:ext cx="2221022" cy="1040504"/>
          </a:xfrm>
          <a:prstGeom prst="wedgeRoundRectCallout">
            <a:avLst>
              <a:gd name="adj1" fmla="val 18874"/>
              <a:gd name="adj2" fmla="val -100772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ts val="600"/>
              </a:spcBef>
              <a:buSzPct val="80000"/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PCI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抽取桥接模块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SzPct val="80000"/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· HOSVD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算法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SzPct val="80000"/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+mn-ea"/>
                <a:cs typeface="黑体" panose="02010609060101010101" pitchFamily="49" charset="-122"/>
              </a:rPr>
              <a:t>·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抽取潜在关联信息和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SzPct val="80000"/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图结构信息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5204219" y="5422615"/>
            <a:ext cx="2434648" cy="1114648"/>
          </a:xfrm>
          <a:prstGeom prst="wedgeRoundRectCallout">
            <a:avLst>
              <a:gd name="adj1" fmla="val 6466"/>
              <a:gd name="adj2" fmla="val -106288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SzPct val="80000"/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强化学习引导的邻居过滤器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  <a:p>
            <a:pPr>
              <a:spcBef>
                <a:spcPts val="600"/>
              </a:spcBef>
              <a:buSzPct val="80000"/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·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邻居重要性评价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  <a:p>
            <a:pPr>
              <a:spcBef>
                <a:spcPts val="600"/>
              </a:spcBef>
              <a:buSzPct val="80000"/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·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过滤阈值计算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  <a:p>
            <a:pPr>
              <a:spcBef>
                <a:spcPts val="600"/>
              </a:spcBef>
              <a:buSzPct val="80000"/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  <a:p>
            <a:pPr>
              <a:spcBef>
                <a:spcPts val="600"/>
              </a:spcBef>
              <a:buSzPct val="80000"/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769417" y="5705901"/>
            <a:ext cx="1736534" cy="437724"/>
          </a:xfrm>
          <a:prstGeom prst="wedgeRoundRectCallout">
            <a:avLst>
              <a:gd name="adj1" fmla="val 9972"/>
              <a:gd name="adj2" fmla="val -114248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SzPct val="80000"/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图内特征聚合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233538" y="5749113"/>
            <a:ext cx="1882884" cy="710815"/>
          </a:xfrm>
          <a:prstGeom prst="wedgeRoundRectCallout">
            <a:avLst>
              <a:gd name="adj1" fmla="val 16261"/>
              <a:gd name="adj2" fmla="val -145890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SzPct val="80000"/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多视图图表示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  <a:p>
            <a:pPr>
              <a:spcBef>
                <a:spcPts val="600"/>
              </a:spcBef>
              <a:buSzPct val="80000"/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·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转化为张量图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SzPct val="80000"/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  <a:p>
            <a:pPr>
              <a:spcBef>
                <a:spcPts val="600"/>
              </a:spcBef>
              <a:buSzPct val="80000"/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959872" y="5688060"/>
            <a:ext cx="1613003" cy="455565"/>
          </a:xfrm>
          <a:prstGeom prst="wedgeRoundRectCallout">
            <a:avLst>
              <a:gd name="adj1" fmla="val -49512"/>
              <a:gd name="adj2" fmla="val -160556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SzPct val="80000"/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黑体" panose="02010609060101010101" pitchFamily="49" charset="-122"/>
              </a:rPr>
              <a:t>图间特征聚合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  <a:cs typeface="黑体" panose="02010609060101010101" pitchFamily="49" charset="-122"/>
            </a:endParaRPr>
          </a:p>
        </p:txBody>
      </p:sp>
      <p:sp>
        <p:nvSpPr>
          <p:cNvPr id="16" name="Google Shape;151;p10"/>
          <p:cNvSpPr txBox="1"/>
          <p:nvPr/>
        </p:nvSpPr>
        <p:spPr>
          <a:xfrm>
            <a:off x="670309" y="6514906"/>
            <a:ext cx="10391077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 dirty="0" err="1"/>
              <a:t>Xusheng</a:t>
            </a:r>
            <a:r>
              <a:rPr lang="en-US" sz="1200" i="1" dirty="0"/>
              <a:t> Zhao, etc., Multi-view Tensor Graph Neural Networks Through Reinforced Aggregation. IEEE TKDE 2022</a:t>
            </a:r>
            <a:endParaRPr lang="en-US" sz="1200" i="1" dirty="0"/>
          </a:p>
          <a:p>
            <a:pPr lvl="0" algn="r"/>
            <a:endParaRPr lang="en-US" sz="1200" i="1" dirty="0"/>
          </a:p>
          <a:p>
            <a:pPr lvl="0" algn="r"/>
            <a:endParaRPr sz="900" dirty="0"/>
          </a:p>
        </p:txBody>
      </p:sp>
      <p:sp>
        <p:nvSpPr>
          <p:cNvPr id="17" name="圆角矩形 14"/>
          <p:cNvSpPr/>
          <p:nvPr/>
        </p:nvSpPr>
        <p:spPr>
          <a:xfrm>
            <a:off x="146518" y="133859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：增强的多视角张量图神经网络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 bwMode="auto">
          <a:xfrm>
            <a:off x="5686164" y="1477376"/>
            <a:ext cx="5694410" cy="3693158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118061" y="1522885"/>
            <a:ext cx="4879644" cy="3624951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下箭头 39"/>
          <p:cNvSpPr/>
          <p:nvPr/>
        </p:nvSpPr>
        <p:spPr bwMode="auto">
          <a:xfrm rot="16200000">
            <a:off x="5226446" y="3185944"/>
            <a:ext cx="308526" cy="29254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5674" y="1998049"/>
            <a:ext cx="1474523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FNN</a:t>
            </a:r>
            <a:r>
              <a:rPr lang="zh-CN" altLang="en-US" sz="1600" dirty="0"/>
              <a:t>节点标签预测器</a:t>
            </a:r>
            <a:endParaRPr lang="en-US" altLang="zh-CN" sz="16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163733" y="1990034"/>
            <a:ext cx="1181304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图中的边权信息</a:t>
            </a:r>
            <a:endParaRPr lang="en-US" altLang="zh-CN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542" y="2647317"/>
            <a:ext cx="4796162" cy="11315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2" y="3723346"/>
            <a:ext cx="4796162" cy="62900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472517" y="1990034"/>
            <a:ext cx="1206630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二维范式节点距离</a:t>
            </a:r>
            <a:endParaRPr lang="en-US" altLang="zh-CN" sz="1600" dirty="0"/>
          </a:p>
        </p:txBody>
      </p: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118060" y="4369677"/>
            <a:ext cx="2337047" cy="778159"/>
          </a:xfrm>
          <a:prstGeom prst="wedgeRoundRectCallout">
            <a:avLst>
              <a:gd name="adj1" fmla="val -1445"/>
              <a:gd name="adj2" fmla="val -77550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ts val="600"/>
              </a:spcBef>
              <a:buSzPct val="80000"/>
              <a:buNone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FNN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与图神经网络协同优化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87095" y="1589791"/>
            <a:ext cx="115929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强化学习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816083" y="2014475"/>
            <a:ext cx="594056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动作</a:t>
            </a:r>
            <a:endParaRPr lang="en-US" altLang="zh-CN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816083" y="2551575"/>
            <a:ext cx="594056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奖励</a:t>
            </a:r>
            <a:endParaRPr lang="en-US" altLang="zh-CN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816083" y="4585758"/>
            <a:ext cx="594056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终止条件</a:t>
            </a:r>
            <a:endParaRPr lang="en-US" altLang="zh-CN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6602471" y="1985022"/>
            <a:ext cx="4914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动作描述如何计算阈值更新，</a:t>
            </a:r>
            <a:r>
              <a:rPr lang="en-US" altLang="zh-CN" sz="1600" dirty="0"/>
              <a:t>ε-greedy </a:t>
            </a:r>
            <a:r>
              <a:rPr lang="zh-CN" altLang="en-US" sz="1600" dirty="0"/>
              <a:t>算法优化策略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14" y="2914989"/>
            <a:ext cx="4635022" cy="83445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564293" y="2627870"/>
            <a:ext cx="481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相邻迭代轮船间，邻居的平均重要性差异决定奖励</a:t>
            </a:r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115" y="3742117"/>
            <a:ext cx="4299386" cy="7407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114" y="4557776"/>
            <a:ext cx="2687920" cy="6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436" y="5214120"/>
            <a:ext cx="1652596" cy="13589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2771" y="5196003"/>
            <a:ext cx="1173460" cy="1395174"/>
          </a:xfrm>
          <a:prstGeom prst="rect">
            <a:avLst/>
          </a:prstGeom>
        </p:spPr>
      </p:pic>
      <p:sp>
        <p:nvSpPr>
          <p:cNvPr id="30" name="下箭头 39"/>
          <p:cNvSpPr/>
          <p:nvPr/>
        </p:nvSpPr>
        <p:spPr bwMode="auto">
          <a:xfrm rot="16200000">
            <a:off x="8440848" y="4319356"/>
            <a:ext cx="308526" cy="303326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15934" y="5523813"/>
            <a:ext cx="1562100" cy="6771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过滤器阈值计算器</a:t>
            </a:r>
            <a:endParaRPr lang="zh-CN" altLang="en-US" dirty="0"/>
          </a:p>
        </p:txBody>
      </p:sp>
      <p:sp>
        <p:nvSpPr>
          <p:cNvPr id="32" name="下箭头 39"/>
          <p:cNvSpPr/>
          <p:nvPr/>
        </p:nvSpPr>
        <p:spPr bwMode="auto">
          <a:xfrm>
            <a:off x="8379106" y="5139278"/>
            <a:ext cx="308526" cy="29254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下箭头 39"/>
          <p:cNvSpPr/>
          <p:nvPr/>
        </p:nvSpPr>
        <p:spPr bwMode="auto">
          <a:xfrm rot="16200000">
            <a:off x="3639522" y="4640624"/>
            <a:ext cx="308526" cy="23907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2598420" y="5155178"/>
            <a:ext cx="205740" cy="62546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51587" y="5195863"/>
            <a:ext cx="1851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计算所有邻居节点的重要性并排序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/>
        </p:nvSpPr>
        <p:spPr>
          <a:xfrm>
            <a:off x="11225136" y="5880683"/>
            <a:ext cx="1173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阈值</a:t>
            </a:r>
            <a:r>
              <a:rPr lang="en-US" altLang="zh-CN" sz="1600" dirty="0"/>
              <a:t>=0.7</a:t>
            </a:r>
            <a:endParaRPr lang="zh-CN" altLang="en-US" sz="1600" dirty="0"/>
          </a:p>
        </p:txBody>
      </p:sp>
      <p:sp>
        <p:nvSpPr>
          <p:cNvPr id="34" name="Google Shape;151;p10"/>
          <p:cNvSpPr txBox="1"/>
          <p:nvPr/>
        </p:nvSpPr>
        <p:spPr>
          <a:xfrm>
            <a:off x="670309" y="6516799"/>
            <a:ext cx="10391077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/>
              <a:t>Xusheng</a:t>
            </a:r>
            <a:r>
              <a:rPr lang="en-US" altLang="zh-CN" sz="1200" i="1" dirty="0"/>
              <a:t> Zhao, </a:t>
            </a:r>
            <a:r>
              <a:rPr lang="en-US" sz="1200" i="1" dirty="0"/>
              <a:t>etc., Multi-view Tensor Graph Neural Networks Through Reinforced Aggregation. IEEE TKDE 2022</a:t>
            </a:r>
            <a:endParaRPr lang="en-US" sz="1200" i="1" dirty="0"/>
          </a:p>
          <a:p>
            <a:pPr lvl="0" algn="r"/>
            <a:endParaRPr lang="en-US" sz="1200" i="1" dirty="0"/>
          </a:p>
          <a:p>
            <a:pPr lvl="0" algn="r"/>
            <a:endParaRPr sz="900" dirty="0"/>
          </a:p>
        </p:txBody>
      </p:sp>
      <p:sp>
        <p:nvSpPr>
          <p:cNvPr id="17" name="圆角矩形 14"/>
          <p:cNvSpPr/>
          <p:nvPr/>
        </p:nvSpPr>
        <p:spPr>
          <a:xfrm>
            <a:off x="146518" y="133859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：增强的多视角张量图神经网络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27948"/>
            <a:ext cx="10515600" cy="23193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00950" y="1243227"/>
            <a:ext cx="237757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邻居过滤器参数变化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05166"/>
            <a:ext cx="10415920" cy="25528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3947339"/>
            <a:ext cx="35221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强化学习引导</a:t>
            </a:r>
            <a:r>
              <a:rPr lang="en-US" altLang="zh-CN" dirty="0"/>
              <a:t>GNN</a:t>
            </a:r>
            <a:r>
              <a:rPr lang="zh-CN" altLang="en-US" dirty="0"/>
              <a:t>与原生</a:t>
            </a:r>
            <a:r>
              <a:rPr lang="en-US" altLang="zh-CN" dirty="0"/>
              <a:t>GNN</a:t>
            </a:r>
            <a:endParaRPr lang="zh-CN" altLang="en-US" dirty="0"/>
          </a:p>
        </p:txBody>
      </p:sp>
      <p:sp>
        <p:nvSpPr>
          <p:cNvPr id="17" name="圆角矩形 14"/>
          <p:cNvSpPr/>
          <p:nvPr/>
        </p:nvSpPr>
        <p:spPr>
          <a:xfrm>
            <a:off x="146518" y="133859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：增强的多视角张量图神经网络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5995" y="1485900"/>
            <a:ext cx="7893855" cy="4886990"/>
          </a:xfrm>
          <a:prstGeom prst="rect">
            <a:avLst/>
          </a:prstGeom>
        </p:spPr>
      </p:pic>
      <p:sp>
        <p:nvSpPr>
          <p:cNvPr id="5" name="矩形 78"/>
          <p:cNvSpPr/>
          <p:nvPr/>
        </p:nvSpPr>
        <p:spPr>
          <a:xfrm flipV="1">
            <a:off x="2266950" y="5057773"/>
            <a:ext cx="8010524" cy="13151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单圆角矩形 84"/>
          <p:cNvSpPr/>
          <p:nvPr/>
        </p:nvSpPr>
        <p:spPr>
          <a:xfrm>
            <a:off x="1152526" y="1485899"/>
            <a:ext cx="601475" cy="4886989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分类任务表现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Google Shape;151;p10"/>
          <p:cNvSpPr txBox="1"/>
          <p:nvPr/>
        </p:nvSpPr>
        <p:spPr>
          <a:xfrm>
            <a:off x="289309" y="6461566"/>
            <a:ext cx="10391077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/>
              <a:t>Xusheng</a:t>
            </a:r>
            <a:r>
              <a:rPr lang="en-US" altLang="zh-CN" sz="1200" i="1" dirty="0"/>
              <a:t> Zhao, </a:t>
            </a:r>
            <a:r>
              <a:rPr lang="en-US" sz="1200" i="1" dirty="0"/>
              <a:t>etc., Multi-view Tensor Graph Neural Networks Through Reinforced Aggregation. IEEE TKDE 2022</a:t>
            </a:r>
            <a:endParaRPr lang="en-US" sz="1200" i="1" dirty="0"/>
          </a:p>
          <a:p>
            <a:pPr lvl="0" algn="r"/>
            <a:endParaRPr lang="en-US" sz="1200" i="1" dirty="0"/>
          </a:p>
          <a:p>
            <a:pPr lvl="0" algn="r"/>
            <a:endParaRPr sz="900" dirty="0"/>
          </a:p>
        </p:txBody>
      </p:sp>
      <p:sp>
        <p:nvSpPr>
          <p:cNvPr id="17" name="圆角矩形 14"/>
          <p:cNvSpPr/>
          <p:nvPr/>
        </p:nvSpPr>
        <p:spPr>
          <a:xfrm>
            <a:off x="146518" y="133859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：增强的多视角张量图神经网络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33680" y="1496197"/>
            <a:ext cx="8194398" cy="1043319"/>
          </a:xfrm>
          <a:prstGeom prst="rect">
            <a:avLst/>
          </a:prstGeom>
        </p:spPr>
      </p:pic>
      <p:sp>
        <p:nvSpPr>
          <p:cNvPr id="4" name="单圆角矩形 84"/>
          <p:cNvSpPr/>
          <p:nvPr/>
        </p:nvSpPr>
        <p:spPr>
          <a:xfrm>
            <a:off x="1089294" y="1496197"/>
            <a:ext cx="601475" cy="4769704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聚类任务表现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074" y="4207329"/>
            <a:ext cx="4569832" cy="20585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025" y="3930144"/>
            <a:ext cx="2724141" cy="2552684"/>
          </a:xfrm>
          <a:prstGeom prst="rect">
            <a:avLst/>
          </a:prstGeom>
        </p:spPr>
      </p:pic>
      <p:sp>
        <p:nvSpPr>
          <p:cNvPr id="8" name="矩形 78"/>
          <p:cNvSpPr/>
          <p:nvPr/>
        </p:nvSpPr>
        <p:spPr>
          <a:xfrm flipV="1">
            <a:off x="8077827" y="6079277"/>
            <a:ext cx="2724141" cy="3809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78"/>
          <p:cNvSpPr/>
          <p:nvPr/>
        </p:nvSpPr>
        <p:spPr>
          <a:xfrm flipV="1">
            <a:off x="2684202" y="5771980"/>
            <a:ext cx="4472703" cy="4131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892" y="2880058"/>
            <a:ext cx="7523142" cy="1038671"/>
          </a:xfrm>
          <a:prstGeom prst="rect">
            <a:avLst/>
          </a:prstGeom>
        </p:spPr>
      </p:pic>
      <p:sp>
        <p:nvSpPr>
          <p:cNvPr id="10" name="矩形 78"/>
          <p:cNvSpPr/>
          <p:nvPr/>
        </p:nvSpPr>
        <p:spPr>
          <a:xfrm flipV="1">
            <a:off x="9255216" y="1435587"/>
            <a:ext cx="1357374" cy="24831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87074" y="2523774"/>
            <a:ext cx="371447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PROTEINS</a:t>
            </a:r>
            <a:r>
              <a:rPr lang="zh-CN" altLang="en-US" dirty="0"/>
              <a:t>数据集聚类结果可视化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120974" y="1177716"/>
            <a:ext cx="185980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BIKEBC</a:t>
            </a:r>
            <a:r>
              <a:rPr lang="zh-CN" altLang="en-US" dirty="0"/>
              <a:t>数据</a:t>
            </a:r>
            <a:r>
              <a:rPr lang="en-US" altLang="zh-CN" dirty="0"/>
              <a:t>ARI</a:t>
            </a:r>
            <a:endParaRPr lang="zh-CN" altLang="en-US" dirty="0"/>
          </a:p>
        </p:txBody>
      </p:sp>
      <p:sp>
        <p:nvSpPr>
          <p:cNvPr id="14" name="Google Shape;151;p10"/>
          <p:cNvSpPr txBox="1"/>
          <p:nvPr/>
        </p:nvSpPr>
        <p:spPr>
          <a:xfrm>
            <a:off x="670309" y="6461566"/>
            <a:ext cx="10391077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/>
              <a:t>Xusheng</a:t>
            </a:r>
            <a:r>
              <a:rPr lang="en-US" altLang="zh-CN" sz="1200" i="1" dirty="0"/>
              <a:t> Zhao, </a:t>
            </a:r>
            <a:r>
              <a:rPr lang="en-US" sz="1200" i="1" dirty="0"/>
              <a:t>etc., Multi-view Tensor Graph Neural Networks Through Reinforced Aggregation. IEEE TKDE 2022</a:t>
            </a:r>
            <a:endParaRPr lang="en-US" sz="1200" i="1" dirty="0"/>
          </a:p>
          <a:p>
            <a:pPr lvl="0" algn="r"/>
            <a:endParaRPr lang="en-US" sz="1200" i="1" dirty="0"/>
          </a:p>
          <a:p>
            <a:pPr lvl="0" algn="r"/>
            <a:endParaRPr sz="900" dirty="0"/>
          </a:p>
        </p:txBody>
      </p:sp>
      <p:sp>
        <p:nvSpPr>
          <p:cNvPr id="17" name="圆角矩形 14"/>
          <p:cNvSpPr/>
          <p:nvPr/>
        </p:nvSpPr>
        <p:spPr>
          <a:xfrm>
            <a:off x="146518" y="133859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：增强的多视角张量图神经网络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5346" y="1437546"/>
            <a:ext cx="10161308" cy="42132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2183" y="5650771"/>
            <a:ext cx="2435282" cy="83099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子图抽样与编码：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· BFS</a:t>
            </a:r>
            <a:r>
              <a:rPr lang="zh-CN" altLang="en-US" sz="1600" dirty="0">
                <a:solidFill>
                  <a:schemeClr val="tx1"/>
                </a:solidFill>
              </a:rPr>
              <a:t>提取子图  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· </a:t>
            </a:r>
            <a:r>
              <a:rPr lang="zh-CN" altLang="en-US" sz="1600" dirty="0">
                <a:solidFill>
                  <a:schemeClr val="tx1"/>
                </a:solidFill>
              </a:rPr>
              <a:t>基于</a:t>
            </a:r>
            <a:r>
              <a:rPr lang="en-US" altLang="zh-CN" sz="1600" dirty="0">
                <a:solidFill>
                  <a:schemeClr val="tx1"/>
                </a:solidFill>
              </a:rPr>
              <a:t>GNN</a:t>
            </a:r>
            <a:r>
              <a:rPr lang="zh-CN" altLang="en-US" sz="1600" dirty="0">
                <a:solidFill>
                  <a:schemeClr val="tx1"/>
                </a:solidFill>
              </a:rPr>
              <a:t>的子图编码器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53895" y="5773882"/>
            <a:ext cx="3510898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· Top-k</a:t>
            </a:r>
            <a:r>
              <a:rPr lang="zh-CN" altLang="en-US" sz="1600" dirty="0">
                <a:solidFill>
                  <a:schemeClr val="tx1"/>
                </a:solidFill>
              </a:rPr>
              <a:t>采样：选择有显著模式的子图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· </a:t>
            </a:r>
            <a:r>
              <a:rPr lang="zh-CN" altLang="en-US" sz="1600" dirty="0">
                <a:solidFill>
                  <a:schemeClr val="tx1"/>
                </a:solidFill>
              </a:rPr>
              <a:t>强化学习模块优化自适应池化率</a:t>
            </a:r>
            <a:r>
              <a:rPr lang="en-US" altLang="zh-CN" sz="1600" dirty="0">
                <a:solidFill>
                  <a:schemeClr val="tx1"/>
                </a:solidFill>
              </a:rPr>
              <a:t>k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1223" y="5650771"/>
            <a:ext cx="2771913" cy="83099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· </a:t>
            </a:r>
            <a:r>
              <a:rPr lang="zh-CN" altLang="en-US" sz="1600" dirty="0">
                <a:solidFill>
                  <a:schemeClr val="tx1"/>
                </a:solidFill>
              </a:rPr>
              <a:t>利用子图重建图特征速写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· </a:t>
            </a:r>
            <a:r>
              <a:rPr lang="zh-CN" altLang="en-US" sz="1600" dirty="0">
                <a:solidFill>
                  <a:schemeClr val="tx1"/>
                </a:solidFill>
              </a:rPr>
              <a:t>子图间注意力机制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· </a:t>
            </a:r>
            <a:r>
              <a:rPr lang="zh-CN" altLang="en-US" sz="1600" dirty="0">
                <a:solidFill>
                  <a:schemeClr val="tx1"/>
                </a:solidFill>
              </a:rPr>
              <a:t>由自监督的互信息模块引导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0833" y="1685667"/>
            <a:ext cx="4683210" cy="2335427"/>
          </a:xfrm>
          <a:prstGeom prst="rect">
            <a:avLst/>
          </a:prstGeom>
          <a:noFill/>
          <a:ln w="19050" cap="flat" cmpd="sng" algn="ctr">
            <a:solidFill>
              <a:srgbClr val="EC761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连接符: 肘形 14"/>
          <p:cNvCxnSpPr/>
          <p:nvPr/>
        </p:nvCxnSpPr>
        <p:spPr>
          <a:xfrm rot="5400000" flipH="1" flipV="1">
            <a:off x="1734075" y="4700255"/>
            <a:ext cx="1638857" cy="24381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 flipH="1">
            <a:off x="7134107" y="1685667"/>
            <a:ext cx="2590900" cy="34673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C7614"/>
              </a:solidFill>
            </a:endParaRPr>
          </a:p>
        </p:txBody>
      </p:sp>
      <p:cxnSp>
        <p:nvCxnSpPr>
          <p:cNvPr id="21" name="连接符: 肘形 20"/>
          <p:cNvCxnSpPr/>
          <p:nvPr/>
        </p:nvCxnSpPr>
        <p:spPr>
          <a:xfrm rot="5400000" flipH="1" flipV="1">
            <a:off x="7894236" y="5411080"/>
            <a:ext cx="516109" cy="127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 flipV="1">
            <a:off x="2988845" y="4173493"/>
            <a:ext cx="3807026" cy="985881"/>
          </a:xfrm>
          <a:prstGeom prst="rect">
            <a:avLst/>
          </a:prstGeom>
          <a:noFill/>
          <a:ln w="19050" cap="flat" cmpd="sng" algn="ctr">
            <a:solidFill>
              <a:srgbClr val="EC761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连接符: 肘形 23"/>
          <p:cNvCxnSpPr>
            <a:stCxn id="6" idx="0"/>
          </p:cNvCxnSpPr>
          <p:nvPr/>
        </p:nvCxnSpPr>
        <p:spPr>
          <a:xfrm rot="16200000" flipV="1">
            <a:off x="4154161" y="5318698"/>
            <a:ext cx="614506" cy="29586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 flipH="1">
            <a:off x="10420365" y="1838066"/>
            <a:ext cx="980802" cy="366738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C7614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590267" y="5542906"/>
            <a:ext cx="2236510" cy="584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· </a:t>
            </a:r>
            <a:r>
              <a:rPr lang="zh-CN" altLang="en-US" sz="1600" dirty="0">
                <a:solidFill>
                  <a:schemeClr val="tx1"/>
                </a:solidFill>
              </a:rPr>
              <a:t>结合分类损失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和自监督损失综合优化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238" y="6092013"/>
            <a:ext cx="2704762" cy="447619"/>
          </a:xfrm>
          <a:prstGeom prst="rect">
            <a:avLst/>
          </a:prstGeom>
        </p:spPr>
      </p:pic>
      <p:sp>
        <p:nvSpPr>
          <p:cNvPr id="33" name="Google Shape;151;p10"/>
          <p:cNvSpPr txBox="1"/>
          <p:nvPr/>
        </p:nvSpPr>
        <p:spPr>
          <a:xfrm>
            <a:off x="0" y="6492046"/>
            <a:ext cx="1219199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 dirty="0" err="1"/>
              <a:t>Qingyun</a:t>
            </a:r>
            <a:r>
              <a:rPr lang="en-US" sz="1200" i="1" dirty="0"/>
              <a:t> sun, etc., SUGAR Subgraph Neural Network with Reinforcement Pooling and Self-Supervised Mutual Information Mechanism. </a:t>
            </a:r>
            <a:r>
              <a:rPr lang="en-US" altLang="zh-CN" sz="1200" i="1" dirty="0"/>
              <a:t>WWW</a:t>
            </a:r>
            <a:r>
              <a:rPr lang="en-US" sz="1200" i="1" dirty="0"/>
              <a:t> 2021;</a:t>
            </a:r>
            <a:r>
              <a:rPr lang="zh-CN" altLang="en-US" sz="1200" i="1" dirty="0"/>
              <a:t>谷歌学术引用 </a:t>
            </a:r>
            <a:r>
              <a:rPr lang="en-US" altLang="zh-CN" sz="1200" i="1" dirty="0"/>
              <a:t>170</a:t>
            </a:r>
            <a:endParaRPr lang="en-US" altLang="zh-CN" sz="1200" i="1" dirty="0"/>
          </a:p>
        </p:txBody>
      </p:sp>
      <p:sp>
        <p:nvSpPr>
          <p:cNvPr id="19" name="圆角矩形 14"/>
          <p:cNvSpPr/>
          <p:nvPr/>
        </p:nvSpPr>
        <p:spPr>
          <a:xfrm>
            <a:off x="161758" y="7607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：增强的显著性子图挖掘框架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0428" y="2161787"/>
            <a:ext cx="4057490" cy="3743428"/>
          </a:xfrm>
          <a:prstGeom prst="rect">
            <a:avLst/>
          </a:prstGeom>
        </p:spPr>
      </p:pic>
      <p:sp>
        <p:nvSpPr>
          <p:cNvPr id="5" name="圆角矩形 9"/>
          <p:cNvSpPr>
            <a:spLocks noGrp="1"/>
          </p:cNvSpPr>
          <p:nvPr>
            <p:ph type="title"/>
          </p:nvPr>
        </p:nvSpPr>
        <p:spPr>
          <a:xfrm>
            <a:off x="269789" y="831721"/>
            <a:ext cx="11333206" cy="7623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r"/>
            <a:r>
              <a:rPr lang="zh-CN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强化汇聚模块</a:t>
            </a:r>
            <a:endParaRPr lang="zh-CN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276817" y="1501612"/>
            <a:ext cx="2594319" cy="576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sz="20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马尔可夫决策模型</a:t>
            </a:r>
            <a:endParaRPr 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304760" y="1501612"/>
            <a:ext cx="2924895" cy="576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Top-k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采样先验知识问题</a:t>
            </a:r>
            <a:endParaRPr 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6573795" y="1501612"/>
            <a:ext cx="3125376" cy="576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强化汇聚模块</a:t>
            </a:r>
            <a:endParaRPr 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6745825" y="2137824"/>
            <a:ext cx="4950875" cy="3947194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0132795" y="1507726"/>
            <a:ext cx="1883878" cy="576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ε-greedy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2" name="直接箭头连接符 19"/>
          <p:cNvCxnSpPr>
            <a:stCxn id="61" idx="1"/>
            <a:endCxn id="55" idx="3"/>
          </p:cNvCxnSpPr>
          <p:nvPr/>
        </p:nvCxnSpPr>
        <p:spPr bwMode="auto">
          <a:xfrm flipH="1" flipV="1">
            <a:off x="9699171" y="1789612"/>
            <a:ext cx="433624" cy="611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 bwMode="auto">
          <a:xfrm>
            <a:off x="794335" y="2161786"/>
            <a:ext cx="4821811" cy="3947194"/>
          </a:xfrm>
          <a:prstGeom prst="rect">
            <a:avLst/>
          </a:prstGeom>
          <a:noFill/>
          <a:ln w="3175">
            <a:solidFill>
              <a:srgbClr val="CC00FF"/>
            </a:solidFill>
            <a:prstDash val="dashDot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" name="下箭头 39"/>
          <p:cNvSpPr/>
          <p:nvPr/>
        </p:nvSpPr>
        <p:spPr bwMode="auto">
          <a:xfrm rot="16200000">
            <a:off x="6070328" y="3648180"/>
            <a:ext cx="308526" cy="73342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en-US" sz="1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896078" y="2257425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896078" y="2980257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动作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910691" y="3860630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奖励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910691" y="4441710"/>
            <a:ext cx="731090" cy="449172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</a:t>
            </a:r>
            <a:endParaRPr lang="en-US" sz="1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313544" y="436041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k=4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38" y="2655800"/>
            <a:ext cx="876190" cy="333333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1754231" y="2305798"/>
            <a:ext cx="2515432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阶段</a:t>
            </a:r>
            <a:r>
              <a:rPr lang="en-US" altLang="zh-CN" sz="1600" dirty="0">
                <a:solidFill>
                  <a:schemeClr val="tx1"/>
                </a:solidFill>
              </a:rPr>
              <a:t>e</a:t>
            </a:r>
            <a:r>
              <a:rPr lang="zh-CN" altLang="en-US" sz="1600" dirty="0">
                <a:solidFill>
                  <a:schemeClr val="tx1"/>
                </a:solidFill>
              </a:rPr>
              <a:t>由子图的</a:t>
            </a:r>
            <a:r>
              <a:rPr lang="en-US" altLang="zh-CN" sz="1600" dirty="0" err="1">
                <a:solidFill>
                  <a:schemeClr val="tx1"/>
                </a:solidFill>
              </a:rPr>
              <a:t>idx</a:t>
            </a:r>
            <a:r>
              <a:rPr lang="zh-CN" altLang="en-US" sz="1600" dirty="0">
                <a:solidFill>
                  <a:schemeClr val="tx1"/>
                </a:solidFill>
              </a:rPr>
              <a:t>值决定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91" y="3392759"/>
            <a:ext cx="876190" cy="314286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1761017" y="3035566"/>
            <a:ext cx="1928733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为</a:t>
            </a:r>
            <a:r>
              <a:rPr lang="en-US" altLang="zh-CN" sz="1600" dirty="0">
                <a:solidFill>
                  <a:schemeClr val="tx1"/>
                </a:solidFill>
              </a:rPr>
              <a:t>k</a:t>
            </a:r>
            <a:r>
              <a:rPr lang="zh-CN" altLang="en-US" sz="1600" dirty="0">
                <a:solidFill>
                  <a:schemeClr val="tx1"/>
                </a:solidFill>
              </a:rPr>
              <a:t>加减一个固定值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325" y="3784416"/>
            <a:ext cx="3817145" cy="811934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46" y="5387021"/>
            <a:ext cx="4391629" cy="704318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487" y="4964706"/>
            <a:ext cx="4627659" cy="477624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1785766" y="4497019"/>
            <a:ext cx="800219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值迭代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 flipV="1">
            <a:off x="6830912" y="4995328"/>
            <a:ext cx="3807026" cy="985881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4" name="直接箭头连接符 93"/>
          <p:cNvCxnSpPr/>
          <p:nvPr/>
        </p:nvCxnSpPr>
        <p:spPr>
          <a:xfrm flipH="1">
            <a:off x="10637938" y="5330666"/>
            <a:ext cx="987325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10888402" y="499639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acc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108301" y="5351994"/>
            <a:ext cx="1138453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e</a:t>
            </a:r>
            <a:r>
              <a:rPr lang="zh-CN" altLang="en-US" sz="1600" dirty="0">
                <a:solidFill>
                  <a:schemeClr val="tx1"/>
                </a:solidFill>
              </a:rPr>
              <a:t>步策略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857875" y="2706597"/>
            <a:ext cx="1847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6653" y="2561971"/>
            <a:ext cx="2515433" cy="268891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689" y="2830862"/>
            <a:ext cx="3085714" cy="857143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4639635" y="2561970"/>
            <a:ext cx="3085713" cy="1146873"/>
          </a:xfrm>
          <a:prstGeom prst="rect">
            <a:avLst/>
          </a:prstGeom>
          <a:noFill/>
          <a:ln w="19050" cap="flat" cmpd="sng" algn="ctr">
            <a:solidFill>
              <a:srgbClr val="EC761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Rectangle 14"/>
          <p:cNvSpPr txBox="1">
            <a:spLocks noChangeArrowheads="1"/>
          </p:cNvSpPr>
          <p:nvPr/>
        </p:nvSpPr>
        <p:spPr bwMode="auto">
          <a:xfrm>
            <a:off x="794335" y="6134101"/>
            <a:ext cx="4893524" cy="393384"/>
          </a:xfrm>
          <a:prstGeom prst="rect">
            <a:avLst/>
          </a:prstGeom>
          <a:blipFill dpi="0" rotWithShape="1">
            <a:blip r:embed="rId9" cstate="print"/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自适应选择参数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38" name="Google Shape;151;p10"/>
          <p:cNvSpPr txBox="1"/>
          <p:nvPr/>
        </p:nvSpPr>
        <p:spPr>
          <a:xfrm>
            <a:off x="0" y="6492046"/>
            <a:ext cx="1219199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 dirty="0" err="1"/>
              <a:t>Qingyun</a:t>
            </a:r>
            <a:r>
              <a:rPr lang="en-US" sz="1200" i="1" dirty="0"/>
              <a:t> sun, etc., SUGAR Subgraph Neural Network with Reinforcement Pooling and Self-Supervised Mutual Information Mechanism. </a:t>
            </a:r>
            <a:r>
              <a:rPr lang="en-US" altLang="zh-CN" sz="1200" i="1" dirty="0"/>
              <a:t>WWW</a:t>
            </a:r>
            <a:r>
              <a:rPr lang="en-US" sz="1200" i="1" dirty="0"/>
              <a:t> 2021;</a:t>
            </a:r>
            <a:r>
              <a:rPr lang="zh-CN" altLang="en-US" sz="1200" i="1" dirty="0"/>
              <a:t>谷歌学术引用 </a:t>
            </a:r>
            <a:r>
              <a:rPr lang="en-US" altLang="zh-CN" sz="1200" i="1" dirty="0"/>
              <a:t>170</a:t>
            </a:r>
            <a:endParaRPr sz="900" dirty="0"/>
          </a:p>
        </p:txBody>
      </p:sp>
      <p:sp>
        <p:nvSpPr>
          <p:cNvPr id="19" name="圆角矩形 14"/>
          <p:cNvSpPr/>
          <p:nvPr/>
        </p:nvSpPr>
        <p:spPr>
          <a:xfrm>
            <a:off x="161758" y="7607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：增强的显著性子图挖掘框架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1847215"/>
            <a:ext cx="5915660" cy="3832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45" y="1847215"/>
            <a:ext cx="5913120" cy="4128770"/>
          </a:xfrm>
          <a:prstGeom prst="rect">
            <a:avLst/>
          </a:prstGeom>
        </p:spPr>
      </p:pic>
      <p:sp>
        <p:nvSpPr>
          <p:cNvPr id="2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>
                <a:latin typeface="Arial Italic" panose="020B0604020202020204" charset="0"/>
                <a:cs typeface="Arial Italic" panose="020B0604020202020204" charset="0"/>
              </a:rPr>
              <a:t>Runze Yang,etc., Incremental Measurement of Structural Entropy for Dynamic Graphs. Artificial Intelligence 2024;</a:t>
            </a:r>
            <a:endParaRPr lang="en-US" sz="1200" i="1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3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高效计算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4475"/>
            <a:ext cx="12192000" cy="48983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6337300"/>
            <a:ext cx="1219263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 i="1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Li</a:t>
            </a:r>
            <a:r>
              <a:rPr lang="zh-CN" altLang="en-US" sz="1200" i="1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zh-CN" sz="1200" i="1" dirty="0" err="1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Jianxin</a:t>
            </a:r>
            <a:r>
              <a:rPr lang="en-US" altLang="zh-CN" sz="1200" i="1" dirty="0"/>
              <a:t>, etc., </a:t>
            </a:r>
            <a:r>
              <a:rPr lang="zh-CN" altLang="en-US" sz="1200" i="1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Adaptive Subgraph Neural Network with Reinforced Critical Structure Mining</a:t>
            </a:r>
            <a:r>
              <a:rPr lang="en-US" altLang="zh-CN" sz="1200" i="1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. IEEE TPAMI 2023</a:t>
            </a:r>
            <a:endParaRPr lang="zh-CN" altLang="en-US" sz="1200" i="1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圆角矩形 14"/>
          <p:cNvSpPr/>
          <p:nvPr/>
        </p:nvSpPr>
        <p:spPr>
          <a:xfrm>
            <a:off x="161758" y="7607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：增强的显著性子图挖掘框架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6337300"/>
            <a:ext cx="1219263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200" i="1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Li</a:t>
            </a:r>
            <a:r>
              <a:rPr lang="zh-CN" altLang="en-US" sz="1200" i="1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zh-CN" sz="1200" i="1" dirty="0" err="1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Jianxin</a:t>
            </a:r>
            <a:r>
              <a:rPr lang="en-US" altLang="zh-CN" sz="1200" i="1" dirty="0"/>
              <a:t>, etc., </a:t>
            </a:r>
            <a:r>
              <a:rPr lang="zh-CN" altLang="en-US" sz="1200" i="1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Adaptive Subgraph Neural Network with Reinforced Critical Structure Mining</a:t>
            </a:r>
            <a:r>
              <a:rPr lang="en-US" altLang="zh-CN" sz="1200" i="1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. IEEE TPAMI 2023</a:t>
            </a:r>
            <a:endParaRPr lang="zh-CN" altLang="en-US" sz="1200" i="1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943" y="1733550"/>
            <a:ext cx="9910863" cy="4510303"/>
          </a:xfrm>
          <a:prstGeom prst="rect">
            <a:avLst/>
          </a:prstGeom>
        </p:spPr>
      </p:pic>
      <p:sp>
        <p:nvSpPr>
          <p:cNvPr id="19" name="圆角矩形 14"/>
          <p:cNvSpPr/>
          <p:nvPr/>
        </p:nvSpPr>
        <p:spPr>
          <a:xfrm>
            <a:off x="161758" y="7607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：增强的显著性子图挖掘框架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67025" y="1477481"/>
            <a:ext cx="6993453" cy="29352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53" y="4454617"/>
            <a:ext cx="8857143" cy="2114286"/>
          </a:xfrm>
          <a:prstGeom prst="rect">
            <a:avLst/>
          </a:prstGeom>
        </p:spPr>
      </p:pic>
      <p:sp>
        <p:nvSpPr>
          <p:cNvPr id="6" name="单圆角矩形 84"/>
          <p:cNvSpPr/>
          <p:nvPr/>
        </p:nvSpPr>
        <p:spPr>
          <a:xfrm>
            <a:off x="1658011" y="1477482"/>
            <a:ext cx="601475" cy="2956188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分类任务表现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单圆角矩形 84"/>
          <p:cNvSpPr/>
          <p:nvPr/>
        </p:nvSpPr>
        <p:spPr>
          <a:xfrm>
            <a:off x="304801" y="4600575"/>
            <a:ext cx="1200149" cy="1657350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SUGER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在不同</a:t>
            </a:r>
            <a:r>
              <a:rPr kumimoji="1"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node-encoder</a:t>
            </a: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和子图大小下的任务表现</a:t>
            </a:r>
            <a:endParaRPr kumimoji="1"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51;p10"/>
          <p:cNvSpPr txBox="1"/>
          <p:nvPr/>
        </p:nvSpPr>
        <p:spPr>
          <a:xfrm>
            <a:off x="0" y="6492046"/>
            <a:ext cx="1219199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 dirty="0" err="1"/>
              <a:t>Qingyun</a:t>
            </a:r>
            <a:r>
              <a:rPr lang="en-US" sz="1200" i="1" dirty="0"/>
              <a:t> sun, etc., SUGAR Subgraph Neural Network with Reinforcement Pooling and Self-Supervised Mutual Information Mechanism. </a:t>
            </a:r>
            <a:r>
              <a:rPr lang="en-US" altLang="zh-CN" sz="1200" i="1" dirty="0"/>
              <a:t>WWW</a:t>
            </a:r>
            <a:r>
              <a:rPr lang="en-US" sz="1200" i="1" dirty="0"/>
              <a:t> 2021;</a:t>
            </a:r>
            <a:r>
              <a:rPr lang="zh-CN" altLang="en-US" sz="1200" i="1" dirty="0"/>
              <a:t>谷歌学术引用 </a:t>
            </a:r>
            <a:r>
              <a:rPr lang="en-US" altLang="zh-CN" sz="1200" i="1" dirty="0"/>
              <a:t>170</a:t>
            </a:r>
            <a:endParaRPr sz="900" dirty="0"/>
          </a:p>
        </p:txBody>
      </p:sp>
      <p:sp>
        <p:nvSpPr>
          <p:cNvPr id="19" name="圆角矩形 14"/>
          <p:cNvSpPr/>
          <p:nvPr/>
        </p:nvSpPr>
        <p:spPr>
          <a:xfrm>
            <a:off x="161758" y="7607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：增强的显著性子图挖掘框架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单圆角矩形 84"/>
          <p:cNvSpPr/>
          <p:nvPr/>
        </p:nvSpPr>
        <p:spPr>
          <a:xfrm>
            <a:off x="489837" y="2175056"/>
            <a:ext cx="643942" cy="2887802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强化学习模块实验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4556" y="2175054"/>
            <a:ext cx="10165887" cy="3208043"/>
          </a:xfrm>
          <a:prstGeom prst="rect">
            <a:avLst/>
          </a:prstGeom>
        </p:spPr>
      </p:pic>
      <p:sp>
        <p:nvSpPr>
          <p:cNvPr id="10" name="单圆角矩形 84"/>
          <p:cNvSpPr/>
          <p:nvPr/>
        </p:nvSpPr>
        <p:spPr>
          <a:xfrm>
            <a:off x="4999923" y="1527356"/>
            <a:ext cx="3095693" cy="532842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变化曲线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单圆角矩形 84"/>
          <p:cNvSpPr/>
          <p:nvPr/>
        </p:nvSpPr>
        <p:spPr>
          <a:xfrm>
            <a:off x="8519411" y="1535408"/>
            <a:ext cx="3095693" cy="532842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平均奖励变化曲线</a:t>
            </a:r>
            <a:endParaRPr kumimoji="1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Google Shape;151;p10"/>
          <p:cNvSpPr txBox="1"/>
          <p:nvPr/>
        </p:nvSpPr>
        <p:spPr>
          <a:xfrm>
            <a:off x="0" y="6492046"/>
            <a:ext cx="1219199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 dirty="0" err="1"/>
              <a:t>Qingyun</a:t>
            </a:r>
            <a:r>
              <a:rPr lang="en-US" sz="1200" i="1" dirty="0"/>
              <a:t> sun, etc., SUGAR Subgraph Neural Network with Reinforcement Pooling and Self-Supervised Mutual Information Mechanism. </a:t>
            </a:r>
            <a:r>
              <a:rPr lang="en-US" altLang="zh-CN" sz="1200" i="1" dirty="0"/>
              <a:t>WWW</a:t>
            </a:r>
            <a:r>
              <a:rPr lang="en-US" sz="1200" i="1" dirty="0"/>
              <a:t> 2021;</a:t>
            </a:r>
            <a:r>
              <a:rPr lang="zh-CN" altLang="en-US" sz="1200" i="1" dirty="0"/>
              <a:t>谷歌学术引用 </a:t>
            </a:r>
            <a:r>
              <a:rPr lang="en-US" altLang="zh-CN" sz="1200" i="1" dirty="0"/>
              <a:t>170</a:t>
            </a:r>
            <a:endParaRPr sz="900" dirty="0"/>
          </a:p>
        </p:txBody>
      </p:sp>
      <p:sp>
        <p:nvSpPr>
          <p:cNvPr id="19" name="圆角矩形 14"/>
          <p:cNvSpPr/>
          <p:nvPr/>
        </p:nvSpPr>
        <p:spPr>
          <a:xfrm>
            <a:off x="161758" y="76074"/>
            <a:ext cx="6096347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：增强的显著性子图挖掘框架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73824" y="915544"/>
            <a:ext cx="6046672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系统应用：社交网络水军监测平台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64" y="1781174"/>
            <a:ext cx="9970317" cy="4791076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73824" y="915544"/>
            <a:ext cx="6046672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系统应用：社交网络水军监测平台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3" y="1657349"/>
            <a:ext cx="10198901" cy="4984597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73824" y="915544"/>
            <a:ext cx="6046672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系统应用：社交网络水军监测平台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71" y="1597788"/>
            <a:ext cx="10369429" cy="4966624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73824" y="915544"/>
            <a:ext cx="6046672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系统应用：社交网络水军监测平台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64" y="1651063"/>
            <a:ext cx="9839325" cy="4823522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73824" y="915544"/>
            <a:ext cx="6046672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系统应用：社交网络水军监测平台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54992"/>
            <a:ext cx="10267950" cy="5052759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-8551" y="5623751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60"/>
          <p:cNvGrpSpPr/>
          <p:nvPr/>
        </p:nvGrpSpPr>
        <p:grpSpPr>
          <a:xfrm rot="16200000">
            <a:off x="11436486" y="6057841"/>
            <a:ext cx="1271471" cy="363349"/>
            <a:chOff x="6507038" y="462977"/>
            <a:chExt cx="2430800" cy="471379"/>
          </a:xfrm>
        </p:grpSpPr>
        <p:grpSp>
          <p:nvGrpSpPr>
            <p:cNvPr id="74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圆角矩形 74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403711" y="5713688"/>
            <a:ext cx="6218119" cy="1015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000" dirty="0">
              <a:solidFill>
                <a:schemeClr val="bg1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1" name="圆角矩形 80"/>
          <p:cNvSpPr/>
          <p:nvPr/>
        </p:nvSpPr>
        <p:spPr>
          <a:xfrm rot="16200000" flipV="1">
            <a:off x="10447005" y="5586367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-8255" y="1644650"/>
            <a:ext cx="12192000" cy="208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感谢各位老师和同学，</a:t>
            </a:r>
            <a:endParaRPr lang="zh-CN" altLang="en-US" sz="5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ctr" latinLnBrk="1">
              <a:lnSpc>
                <a:spcPct val="120000"/>
              </a:lnSpc>
              <a:buClrTx/>
              <a:buSzTx/>
              <a:buFontTx/>
              <a:defRPr/>
            </a:pPr>
            <a:r>
              <a:rPr lang="zh-CN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敬请批评指正！</a:t>
            </a:r>
            <a:endParaRPr lang="zh-CN" altLang="en-US" sz="660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" y="1315085"/>
            <a:ext cx="4300855" cy="327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25" y="1085850"/>
            <a:ext cx="5592445" cy="3729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4586605"/>
            <a:ext cx="5704205" cy="18237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965" y="5057775"/>
            <a:ext cx="6110605" cy="1009650"/>
          </a:xfrm>
          <a:prstGeom prst="rect">
            <a:avLst/>
          </a:prstGeom>
        </p:spPr>
      </p:pic>
      <p:sp>
        <p:nvSpPr>
          <p:cNvPr id="6" name="Google Shape;151;p10"/>
          <p:cNvSpPr txBox="1"/>
          <p:nvPr/>
        </p:nvSpPr>
        <p:spPr>
          <a:xfrm>
            <a:off x="1260859" y="647172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>
                <a:latin typeface="Arial Italic" panose="020B0604020202020204" charset="0"/>
                <a:cs typeface="Arial Italic" panose="020B0604020202020204" charset="0"/>
              </a:rPr>
              <a:t>Runze Yang,etc., Incremental Measurement of Structural Entropy for Dynamic Graphs. Artificial Intelligence 2024;</a:t>
            </a:r>
            <a:endParaRPr lang="en-US" sz="1200" i="1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高效计算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1695450"/>
            <a:ext cx="5898515" cy="1885950"/>
          </a:xfrm>
          <a:prstGeom prst="rect">
            <a:avLst/>
          </a:prstGeom>
        </p:spPr>
      </p:pic>
      <p:sp>
        <p:nvSpPr>
          <p:cNvPr id="2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>
                <a:latin typeface="Arial Italic" panose="020B0604020202020204" charset="0"/>
                <a:cs typeface="Arial Italic" panose="020B0604020202020204" charset="0"/>
              </a:rPr>
              <a:t>Runze Yang,etc., Incremental Measurement of Structural Entropy for Dynamic Graphs. Artificial Intelligence 2024;</a:t>
            </a:r>
            <a:endParaRPr lang="en-US" sz="1200" i="1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3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高效计算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90" y="2475865"/>
            <a:ext cx="5897880" cy="271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14565"/>
          <a:stretch>
            <a:fillRect/>
          </a:stretch>
        </p:blipFill>
        <p:spPr>
          <a:xfrm>
            <a:off x="173990" y="3963035"/>
            <a:ext cx="5994400" cy="2301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>
                <a:latin typeface="Arial Italic" panose="020B0604020202020204" charset="0"/>
                <a:cs typeface="Arial Italic" panose="020B0604020202020204" charset="0"/>
              </a:rPr>
              <a:t>Runze Yang,etc., Incremental Measurement of Structural Entropy for Dynamic Graphs. Artificial Intelligence 2024;</a:t>
            </a:r>
            <a:endParaRPr lang="en-US" sz="1200" i="1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3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高效计算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2353945"/>
            <a:ext cx="4914265" cy="2233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795" y="1711325"/>
            <a:ext cx="6612255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90" y="1233010"/>
            <a:ext cx="1497448" cy="21264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1450" y="944880"/>
            <a:ext cx="11846560" cy="2978785"/>
          </a:xfrm>
          <a:prstGeom prst="rect">
            <a:avLst/>
          </a:prstGeom>
          <a:noFill/>
          <a:ln w="28575">
            <a:solidFill>
              <a:srgbClr val="7C83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1450" y="4123690"/>
            <a:ext cx="11838940" cy="2412365"/>
          </a:xfrm>
          <a:prstGeom prst="rect">
            <a:avLst/>
          </a:prstGeom>
          <a:noFill/>
          <a:ln w="28575">
            <a:solidFill>
              <a:srgbClr val="7C83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746885" y="944880"/>
            <a:ext cx="0" cy="2936875"/>
          </a:xfrm>
          <a:prstGeom prst="line">
            <a:avLst/>
          </a:prstGeom>
          <a:ln w="28575">
            <a:solidFill>
              <a:srgbClr val="7C83FD"/>
            </a:solidFill>
            <a:headEnd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731010" y="1190307"/>
            <a:ext cx="10279379" cy="24123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200" b="1" dirty="0"/>
              <a:t>      彭浩，北京航空航天大学，网络空间安全学院，教授，网络</a:t>
            </a:r>
            <a:r>
              <a:rPr kumimoji="1" lang="zh-CN" altLang="en-US" sz="2200" b="1" dirty="0"/>
              <a:t>内容安全</a:t>
            </a:r>
            <a:r>
              <a:rPr kumimoji="1" lang="zh-CN" altLang="en-US" sz="2200" b="1" dirty="0"/>
              <a:t>与治理学科实验室主任，博士生导师；</a:t>
            </a:r>
            <a:endParaRPr kumimoji="1" lang="en-US" altLang="zh-CN" sz="2200" b="1" dirty="0"/>
          </a:p>
          <a:p>
            <a:pPr algn="just">
              <a:lnSpc>
                <a:spcPct val="120000"/>
              </a:lnSpc>
            </a:pPr>
            <a:r>
              <a:rPr kumimoji="1" lang="zh-CN" altLang="en-US" sz="2200" b="1" dirty="0"/>
              <a:t>      主持国家自然科学基金委优青、北京市面上等科研项目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10</a:t>
            </a:r>
            <a:r>
              <a:rPr kumimoji="1" lang="zh-CN" altLang="en-US" sz="2200" b="1" dirty="0"/>
              <a:t>余项，发表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IEEE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 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TPAMI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TKDE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TC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ACM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 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TOIS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JMLR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ICML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 err="1">
                <a:latin typeface="Times" panose="00000500000000020000" pitchFamily="18" charset="0"/>
                <a:cs typeface="Times" panose="00000500000000020000" pitchFamily="18" charset="0"/>
              </a:rPr>
              <a:t>NeurIPS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WWW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SIGIR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SIGKDD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AAAI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IJCAI</a:t>
            </a:r>
            <a:r>
              <a:rPr kumimoji="1" lang="zh-CN" altLang="en-US" sz="2200" b="1" dirty="0"/>
              <a:t>等学术论文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150</a:t>
            </a:r>
            <a:r>
              <a:rPr kumimoji="1" lang="zh-CN" altLang="en-US" sz="2200" b="1" dirty="0"/>
              <a:t>余篇；服务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JMLC</a:t>
            </a:r>
            <a:r>
              <a:rPr kumimoji="1" lang="zh-CN" altLang="en-US" sz="2000" b="1" dirty="0">
                <a:latin typeface="Times" panose="00000500000000020000" pitchFamily="18" charset="0"/>
                <a:cs typeface="Times" panose="00000500000000020000" pitchFamily="18" charset="0"/>
              </a:rPr>
              <a:t>（</a:t>
            </a:r>
            <a:r>
              <a:rPr kumimoji="1" lang="en-US" altLang="zh-CN" sz="2000" b="1" dirty="0">
                <a:latin typeface="Times" panose="00000500000000020000" pitchFamily="18" charset="0"/>
                <a:cs typeface="Times" panose="00000500000000020000" pitchFamily="18" charset="0"/>
              </a:rPr>
              <a:t>JCR Q1/Q2</a:t>
            </a:r>
            <a:r>
              <a:rPr kumimoji="1" lang="zh-CN" altLang="en-US" sz="2000" b="1" dirty="0">
                <a:latin typeface="Times" panose="00000500000000020000" pitchFamily="18" charset="0"/>
                <a:cs typeface="Times" panose="00000500000000020000" pitchFamily="18" charset="0"/>
              </a:rPr>
              <a:t>）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  <a:sym typeface="+mn-ea"/>
              </a:rPr>
              <a:t>期刊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</a:rPr>
              <a:t>Senior Associate Editor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和 Neural Networks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  <a:sym typeface="+mn-ea"/>
              </a:rPr>
              <a:t>（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  <a:sym typeface="+mn-ea"/>
              </a:rPr>
              <a:t>JCR Q1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  <a:sym typeface="+mn-ea"/>
              </a:rPr>
              <a:t>）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期刊</a:t>
            </a:r>
            <a:r>
              <a:rPr kumimoji="1" lang="en-US" altLang="zh-CN" sz="2200" b="1" dirty="0">
                <a:latin typeface="Times" panose="00000500000000020000" pitchFamily="18" charset="0"/>
                <a:cs typeface="Times" panose="00000500000000020000" pitchFamily="18" charset="0"/>
                <a:sym typeface="+mn-ea"/>
              </a:rPr>
              <a:t>Associate Editor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工作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等</a:t>
            </a:r>
            <a:endParaRPr kumimoji="1" lang="zh-CN" altLang="en-US" sz="2200" b="1" dirty="0">
              <a:latin typeface="Times" panose="00000500000000020000" pitchFamily="18" charset="0"/>
              <a:cs typeface="Times" panose="00000500000000020000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6375" y="4055110"/>
            <a:ext cx="11811635" cy="253428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2200" b="1" dirty="0">
                <a:solidFill>
                  <a:srgbClr val="FF0000"/>
                </a:solidFill>
                <a:latin typeface="Times" panose="00000500000000020000" pitchFamily="18" charset="0"/>
                <a:cs typeface="Times" panose="00000500000000020000" pitchFamily="18" charset="0"/>
              </a:rPr>
              <a:t>研究方向：</a:t>
            </a:r>
            <a:r>
              <a:rPr kumimoji="1" lang="zh-CN" altLang="en-US" sz="2200" b="1" dirty="0">
                <a:latin typeface="Times" panose="00000500000000020000" pitchFamily="18" charset="0"/>
                <a:cs typeface="Times" panose="00000500000000020000" pitchFamily="18" charset="0"/>
              </a:rPr>
              <a:t>网络舆情事件监测、用户行为异常检测、网络群体行为对抗；</a:t>
            </a:r>
            <a:endParaRPr kumimoji="1" lang="en-US" altLang="zh-CN" sz="2200" b="1" dirty="0">
              <a:latin typeface="Times" panose="00000500000000020000" pitchFamily="18" charset="0"/>
              <a:cs typeface="Times" panose="00000500000000020000" pitchFamily="18" charset="0"/>
            </a:endParaRPr>
          </a:p>
          <a:p>
            <a:pPr algn="just">
              <a:lnSpc>
                <a:spcPct val="120000"/>
              </a:lnSpc>
            </a:pPr>
            <a:r>
              <a:rPr kumimoji="1" lang="zh-CN" altLang="en-US" sz="2200" b="1" dirty="0">
                <a:solidFill>
                  <a:srgbClr val="FF0000"/>
                </a:solidFill>
                <a:latin typeface="Times" panose="00000500000000020000" pitchFamily="18" charset="0"/>
                <a:cs typeface="Times" panose="00000500000000020000" pitchFamily="18" charset="0"/>
              </a:rPr>
              <a:t>科研获奖：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第一作者ESI热点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/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高被引论文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9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篇（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IEEE TPAMI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TKDE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TITS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 ACM TOIS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TIST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、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Information Sciences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），获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2018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年中国电子学会技术发明一等奖、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2020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年中国人工智能学会优秀博士学位论文、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2022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年中国仿真学会自然科学二等奖、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2022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年河北省科技进步一等奖、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2023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年中国发明协会发明创业奖创新奖一等奖（排名</a:t>
            </a:r>
            <a:r>
              <a:rPr kumimoji="1"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1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）</a:t>
            </a:r>
            <a:r>
              <a:rPr kumimoji="1"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" panose="00000500000000020000" pitchFamily="18" charset="0"/>
                <a:cs typeface="Times" panose="00000500000000020000" pitchFamily="18" charset="0"/>
              </a:rPr>
              <a:t>等</a:t>
            </a:r>
            <a:endParaRPr kumimoji="1" lang="zh-CN" alt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Times" panose="00000500000000020000" pitchFamily="18" charset="0"/>
              <a:cs typeface="Times" panose="00000500000000020000" pitchFamily="18" charset="0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515541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Li Sun, 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LSEnet: Lorentz Structural Entropy Neural Network for Deep Graph Clustering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ICML2024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1435735"/>
            <a:ext cx="4208780" cy="2153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" y="3728085"/>
            <a:ext cx="4486275" cy="26492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2479" r="769"/>
          <a:stretch>
            <a:fillRect/>
          </a:stretch>
        </p:blipFill>
        <p:spPr>
          <a:xfrm>
            <a:off x="5486400" y="1435735"/>
            <a:ext cx="5750560" cy="4410075"/>
          </a:xfrm>
          <a:prstGeom prst="rect">
            <a:avLst/>
          </a:prstGeom>
        </p:spPr>
      </p:pic>
      <p:sp>
        <p:nvSpPr>
          <p:cNvPr id="8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双曲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高效计算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620" y="1608455"/>
            <a:ext cx="9382125" cy="4486275"/>
          </a:xfrm>
          <a:prstGeom prst="rect">
            <a:avLst/>
          </a:prstGeom>
        </p:spPr>
      </p:pic>
      <p:sp>
        <p:nvSpPr>
          <p:cNvPr id="2" name="Google Shape;151;p10"/>
          <p:cNvSpPr txBox="1"/>
          <p:nvPr/>
        </p:nvSpPr>
        <p:spPr>
          <a:xfrm>
            <a:off x="1260859" y="6515541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Li Sun, 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LSEnet: Lorentz Structural Entropy Neural Network for Deep Graph Clustering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ICML2024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双曲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高效计算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12240"/>
            <a:ext cx="8056245" cy="1276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315" y="1197610"/>
            <a:ext cx="3884930" cy="1491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35" y="2703830"/>
            <a:ext cx="3325495" cy="3714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5" y="2879725"/>
            <a:ext cx="5972175" cy="3392170"/>
          </a:xfrm>
          <a:prstGeom prst="rect">
            <a:avLst/>
          </a:prstGeom>
        </p:spPr>
      </p:pic>
      <p:sp>
        <p:nvSpPr>
          <p:cNvPr id="4" name="Google Shape;151;p10"/>
          <p:cNvSpPr txBox="1"/>
          <p:nvPr/>
        </p:nvSpPr>
        <p:spPr>
          <a:xfrm>
            <a:off x="1260859" y="6515541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Li Sun, 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LSEnet: Lorentz Structural Entropy Neural Network for Deep Graph Clustering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ICML2024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5" name="圆角矩形 14"/>
          <p:cNvSpPr/>
          <p:nvPr/>
        </p:nvSpPr>
        <p:spPr>
          <a:xfrm>
            <a:off x="173990" y="915670"/>
            <a:ext cx="421322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双曲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结构熵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高效计算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理论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82600" y="2901950"/>
            <a:ext cx="10769600" cy="1054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3600"/>
              <a:t>三、基于结构熵的感知技术</a:t>
            </a:r>
            <a:endParaRPr lang="zh-CN" altLang="en-US" sz="3600"/>
          </a:p>
          <a:p>
            <a:pPr indent="0" algn="ctr" fontAlgn="auto">
              <a:lnSpc>
                <a:spcPct val="150000"/>
              </a:lnSpc>
            </a:pPr>
            <a:endParaRPr lang="zh-CN" altLang="en-US" sz="3200"/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1743075"/>
            <a:ext cx="11125200" cy="4286250"/>
          </a:xfrm>
          <a:prstGeom prst="rect">
            <a:avLst/>
          </a:prstGeom>
        </p:spPr>
      </p:pic>
      <p:sp>
        <p:nvSpPr>
          <p:cNvPr id="13" name="Google Shape;151;p10"/>
          <p:cNvSpPr txBox="1"/>
          <p:nvPr/>
        </p:nvSpPr>
        <p:spPr>
          <a:xfrm>
            <a:off x="142341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>
                <a:latin typeface="Arial Italic" panose="020B0604020202020204" charset="0"/>
                <a:cs typeface="Arial Italic" panose="020B0604020202020204" charset="0"/>
              </a:rPr>
              <a:t>Yuwei Cao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Hierarchical and Incremental Structural Entropy Minimization for Unsupervised Social Event Detection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AAAI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圆角矩形 14"/>
          <p:cNvSpPr/>
          <p:nvPr/>
        </p:nvSpPr>
        <p:spPr>
          <a:xfrm>
            <a:off x="173990" y="915670"/>
            <a:ext cx="660590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舆情事件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882" r="1416"/>
          <a:stretch>
            <a:fillRect/>
          </a:stretch>
        </p:blipFill>
        <p:spPr>
          <a:xfrm>
            <a:off x="56515" y="2089785"/>
            <a:ext cx="5654040" cy="1169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3787775"/>
            <a:ext cx="4686300" cy="1733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2222" r="1695"/>
          <a:stretch>
            <a:fillRect/>
          </a:stretch>
        </p:blipFill>
        <p:spPr>
          <a:xfrm>
            <a:off x="5789930" y="1560195"/>
            <a:ext cx="6228080" cy="4039870"/>
          </a:xfrm>
          <a:prstGeom prst="rect">
            <a:avLst/>
          </a:prstGeom>
        </p:spPr>
      </p:pic>
      <p:sp>
        <p:nvSpPr>
          <p:cNvPr id="2" name="Google Shape;151;p10"/>
          <p:cNvSpPr txBox="1"/>
          <p:nvPr/>
        </p:nvSpPr>
        <p:spPr>
          <a:xfrm>
            <a:off x="142341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>
                <a:latin typeface="Arial Italic" panose="020B0604020202020204" charset="0"/>
                <a:cs typeface="Arial Italic" panose="020B0604020202020204" charset="0"/>
              </a:rPr>
              <a:t>Yuwei Cao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Hierarchical and Incremental Structural Entropy Minimization for Unsupervised Social Event Detection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AAAI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3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圆角矩形 14"/>
          <p:cNvSpPr/>
          <p:nvPr/>
        </p:nvSpPr>
        <p:spPr>
          <a:xfrm>
            <a:off x="173990" y="915670"/>
            <a:ext cx="666051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舆情事件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397000"/>
            <a:ext cx="7035800" cy="2732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10" y="4129405"/>
            <a:ext cx="3147695" cy="24644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405" y="1508760"/>
            <a:ext cx="4353560" cy="4488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3593" r="2346"/>
          <a:stretch>
            <a:fillRect/>
          </a:stretch>
        </p:blipFill>
        <p:spPr>
          <a:xfrm>
            <a:off x="82550" y="4178935"/>
            <a:ext cx="4455160" cy="2342515"/>
          </a:xfrm>
          <a:prstGeom prst="rect">
            <a:avLst/>
          </a:prstGeom>
        </p:spPr>
      </p:pic>
      <p:sp>
        <p:nvSpPr>
          <p:cNvPr id="2" name="Google Shape;151;p10"/>
          <p:cNvSpPr txBox="1"/>
          <p:nvPr/>
        </p:nvSpPr>
        <p:spPr>
          <a:xfrm>
            <a:off x="1423419" y="652633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>
                <a:latin typeface="Arial Italic" panose="020B0604020202020204" charset="0"/>
                <a:cs typeface="Arial Italic" panose="020B0604020202020204" charset="0"/>
              </a:rPr>
              <a:t>Yuwei Cao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Hierarchical and Incremental Structural Entropy Minimization for Unsupervised Social Event Detection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AAAI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3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圆角矩形 14"/>
          <p:cNvSpPr/>
          <p:nvPr/>
        </p:nvSpPr>
        <p:spPr>
          <a:xfrm>
            <a:off x="173990" y="915670"/>
            <a:ext cx="66167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舆情事件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359" b="8879"/>
          <a:stretch>
            <a:fillRect/>
          </a:stretch>
        </p:blipFill>
        <p:spPr>
          <a:xfrm>
            <a:off x="0" y="1402080"/>
            <a:ext cx="6909435" cy="2533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15946"/>
          <a:stretch>
            <a:fillRect/>
          </a:stretch>
        </p:blipFill>
        <p:spPr>
          <a:xfrm>
            <a:off x="6909435" y="1552575"/>
            <a:ext cx="5100955" cy="2232025"/>
          </a:xfrm>
          <a:prstGeom prst="rect">
            <a:avLst/>
          </a:prstGeom>
        </p:spPr>
      </p:pic>
      <p:sp>
        <p:nvSpPr>
          <p:cNvPr id="13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</a:rPr>
              <a:t>Guangjie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Unsupervised Skin Lesion Segmentation via Structural Entropy Minimization on Multi-Scale Superpixel Graphs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ICDM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4011295"/>
            <a:ext cx="10459720" cy="2058670"/>
          </a:xfrm>
          <a:prstGeom prst="rect">
            <a:avLst/>
          </a:prstGeom>
        </p:spPr>
      </p:pic>
      <p:sp>
        <p:nvSpPr>
          <p:cNvPr id="4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圆角矩形 14"/>
          <p:cNvSpPr/>
          <p:nvPr/>
        </p:nvSpPr>
        <p:spPr>
          <a:xfrm>
            <a:off x="173990" y="915670"/>
            <a:ext cx="683895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皮肤癌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分割检测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0" y="1397000"/>
            <a:ext cx="9048115" cy="2825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361815"/>
            <a:ext cx="9734550" cy="1876425"/>
          </a:xfrm>
          <a:prstGeom prst="rect">
            <a:avLst/>
          </a:prstGeom>
        </p:spPr>
      </p:pic>
      <p:sp>
        <p:nvSpPr>
          <p:cNvPr id="2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</a:rPr>
              <a:t>Guangjie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Unsupervised Skin Lesion Segmentation via Structural Entropy Minimization on Multi-Scale Superpixel Graphs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ICDM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4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圆角矩形 14"/>
          <p:cNvSpPr/>
          <p:nvPr/>
        </p:nvSpPr>
        <p:spPr>
          <a:xfrm>
            <a:off x="173990" y="915670"/>
            <a:ext cx="742505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皮肤癌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分割检测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2403" r="2041"/>
          <a:stretch>
            <a:fillRect/>
          </a:stretch>
        </p:blipFill>
        <p:spPr>
          <a:xfrm>
            <a:off x="6350" y="1463040"/>
            <a:ext cx="8567420" cy="29806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7859" t="17726" r="8957"/>
          <a:stretch>
            <a:fillRect/>
          </a:stretch>
        </p:blipFill>
        <p:spPr>
          <a:xfrm>
            <a:off x="8597900" y="1492885"/>
            <a:ext cx="3594100" cy="2590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90" y="4869815"/>
            <a:ext cx="4076700" cy="1190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4630420"/>
            <a:ext cx="4762500" cy="1647825"/>
          </a:xfrm>
          <a:prstGeom prst="rect">
            <a:avLst/>
          </a:prstGeom>
        </p:spPr>
      </p:pic>
      <p:sp>
        <p:nvSpPr>
          <p:cNvPr id="5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</a:rPr>
              <a:t>Guangjie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Unsupervised Skin Lesion Segmentation via Structural Entropy Minimization on Multi-Scale Superpixel Graphs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ICDM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7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68707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皮肤癌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分割检测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" name="圆角矩形标注 91"/>
          <p:cNvSpPr/>
          <p:nvPr/>
        </p:nvSpPr>
        <p:spPr>
          <a:xfrm>
            <a:off x="235585" y="3421380"/>
            <a:ext cx="2745105" cy="769620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基于结构熵的智能感知与博弈理论及方法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3647440" y="1399540"/>
            <a:ext cx="2745105" cy="769620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复杂图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的结构熵理论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3635375" y="3421380"/>
            <a:ext cx="2745105" cy="769620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基于结构熵的感知技术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3647440" y="5467350"/>
            <a:ext cx="2745105" cy="769620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tx1"/>
                </a:solidFill>
                <a:sym typeface="+mn-ea"/>
              </a:rPr>
              <a:t>基于结构熵的博弈决策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7200900" y="1532255"/>
            <a:ext cx="3783965" cy="486410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动态图结构熵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的高效计算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7200900" y="2178685"/>
            <a:ext cx="3783965" cy="522605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双曲结构熵高效计算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理论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7200900" y="2922270"/>
            <a:ext cx="3783965" cy="475615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无监督网络异常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行为检测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200900" y="3557905"/>
            <a:ext cx="3783330" cy="486410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半监督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的表征学习与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聚类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7200900" y="4204335"/>
            <a:ext cx="3783965" cy="522605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有监督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的结构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表征与预测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200900" y="4977765"/>
            <a:ext cx="3783965" cy="475615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高效博弈决策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方法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7200900" y="5613400"/>
            <a:ext cx="3783330" cy="486410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社交水军对抗技术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7200900" y="6259830"/>
            <a:ext cx="3783965" cy="522605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信息商品推荐技术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8" name="肘形连接符 17"/>
          <p:cNvCxnSpPr>
            <a:stCxn id="2" idx="3"/>
            <a:endCxn id="5" idx="1"/>
          </p:cNvCxnSpPr>
          <p:nvPr/>
        </p:nvCxnSpPr>
        <p:spPr>
          <a:xfrm flipV="1">
            <a:off x="6392545" y="1134745"/>
            <a:ext cx="808355" cy="649605"/>
          </a:xfrm>
          <a:prstGeom prst="bentConnector3">
            <a:avLst>
              <a:gd name="adj1" fmla="val 50039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" idx="3"/>
            <a:endCxn id="9" idx="1"/>
          </p:cNvCxnSpPr>
          <p:nvPr/>
        </p:nvCxnSpPr>
        <p:spPr>
          <a:xfrm flipV="1">
            <a:off x="6392545" y="1775460"/>
            <a:ext cx="808355" cy="8890"/>
          </a:xfrm>
          <a:prstGeom prst="bentConnector3">
            <a:avLst>
              <a:gd name="adj1" fmla="val 50039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" idx="3"/>
            <a:endCxn id="10" idx="1"/>
          </p:cNvCxnSpPr>
          <p:nvPr/>
        </p:nvCxnSpPr>
        <p:spPr>
          <a:xfrm>
            <a:off x="6392545" y="1784350"/>
            <a:ext cx="808355" cy="655955"/>
          </a:xfrm>
          <a:prstGeom prst="bentConnector3">
            <a:avLst>
              <a:gd name="adj1" fmla="val 50039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3" idx="3"/>
            <a:endCxn id="11" idx="1"/>
          </p:cNvCxnSpPr>
          <p:nvPr/>
        </p:nvCxnSpPr>
        <p:spPr>
          <a:xfrm flipV="1">
            <a:off x="6380480" y="3160395"/>
            <a:ext cx="820420" cy="645795"/>
          </a:xfrm>
          <a:prstGeom prst="bentConnector3">
            <a:avLst>
              <a:gd name="adj1" fmla="val 50000"/>
            </a:avLst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3" idx="3"/>
            <a:endCxn id="12" idx="1"/>
          </p:cNvCxnSpPr>
          <p:nvPr/>
        </p:nvCxnSpPr>
        <p:spPr>
          <a:xfrm flipV="1">
            <a:off x="6380480" y="3801110"/>
            <a:ext cx="820420" cy="508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4" idx="3"/>
            <a:endCxn id="14" idx="1"/>
          </p:cNvCxnSpPr>
          <p:nvPr/>
        </p:nvCxnSpPr>
        <p:spPr>
          <a:xfrm flipV="1">
            <a:off x="6392545" y="5215890"/>
            <a:ext cx="808355" cy="636270"/>
          </a:xfrm>
          <a:prstGeom prst="bentConnector3">
            <a:avLst>
              <a:gd name="adj1" fmla="val 50039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4" idx="3"/>
            <a:endCxn id="15" idx="1"/>
          </p:cNvCxnSpPr>
          <p:nvPr/>
        </p:nvCxnSpPr>
        <p:spPr>
          <a:xfrm>
            <a:off x="6392545" y="5852160"/>
            <a:ext cx="808355" cy="4445"/>
          </a:xfrm>
          <a:prstGeom prst="bentConnector3">
            <a:avLst>
              <a:gd name="adj1" fmla="val 50039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" idx="3"/>
            <a:endCxn id="13" idx="1"/>
          </p:cNvCxnSpPr>
          <p:nvPr/>
        </p:nvCxnSpPr>
        <p:spPr>
          <a:xfrm>
            <a:off x="6380480" y="3806190"/>
            <a:ext cx="820420" cy="659765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4" idx="3"/>
            <a:endCxn id="16" idx="1"/>
          </p:cNvCxnSpPr>
          <p:nvPr/>
        </p:nvCxnSpPr>
        <p:spPr>
          <a:xfrm>
            <a:off x="6392545" y="5852160"/>
            <a:ext cx="808355" cy="669290"/>
          </a:xfrm>
          <a:prstGeom prst="bentConnector3">
            <a:avLst>
              <a:gd name="adj1" fmla="val 50039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92" idx="3"/>
            <a:endCxn id="2" idx="1"/>
          </p:cNvCxnSpPr>
          <p:nvPr/>
        </p:nvCxnSpPr>
        <p:spPr>
          <a:xfrm flipV="1">
            <a:off x="2980690" y="1784350"/>
            <a:ext cx="666750" cy="202184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92" idx="3"/>
            <a:endCxn id="3" idx="1"/>
          </p:cNvCxnSpPr>
          <p:nvPr/>
        </p:nvCxnSpPr>
        <p:spPr>
          <a:xfrm>
            <a:off x="2980690" y="3806190"/>
            <a:ext cx="654685" cy="3175"/>
          </a:xfrm>
          <a:prstGeom prst="bentConnector2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92" idx="3"/>
            <a:endCxn id="4" idx="1"/>
          </p:cNvCxnSpPr>
          <p:nvPr/>
        </p:nvCxnSpPr>
        <p:spPr>
          <a:xfrm>
            <a:off x="2980690" y="3806190"/>
            <a:ext cx="666750" cy="204597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圆角矩形标注 5"/>
          <p:cNvSpPr/>
          <p:nvPr/>
        </p:nvSpPr>
        <p:spPr>
          <a:xfrm>
            <a:off x="7200265" y="894715"/>
            <a:ext cx="3783965" cy="486410"/>
          </a:xfrm>
          <a:prstGeom prst="wedgeRoundRectCallout">
            <a:avLst>
              <a:gd name="adj1" fmla="val 19574"/>
              <a:gd name="adj2" fmla="val -49379"/>
              <a:gd name="adj3" fmla="val 16667"/>
            </a:avLst>
          </a:prstGeom>
          <a:solidFill>
            <a:schemeClr val="bg1"/>
          </a:solidFill>
          <a:ln w="28575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多关系图结构熵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计算理论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512" t="1691" r="354" b="11494"/>
          <a:stretch>
            <a:fillRect/>
          </a:stretch>
        </p:blipFill>
        <p:spPr>
          <a:xfrm>
            <a:off x="125095" y="1477010"/>
            <a:ext cx="6885305" cy="3116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" y="4632325"/>
            <a:ext cx="6065520" cy="1791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456815"/>
            <a:ext cx="4970780" cy="3194050"/>
          </a:xfrm>
          <a:prstGeom prst="rect">
            <a:avLst/>
          </a:prstGeom>
        </p:spPr>
      </p:pic>
      <p:sp>
        <p:nvSpPr>
          <p:cNvPr id="5" name="Google Shape;151;p10"/>
          <p:cNvSpPr txBox="1"/>
          <p:nvPr/>
        </p:nvSpPr>
        <p:spPr>
          <a:xfrm>
            <a:off x="3313430" y="6461760"/>
            <a:ext cx="85420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Hao Peng,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Unsupervised Social Bot Detection via Structural Information Theory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TOIS2024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水军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3313430" y="6461760"/>
            <a:ext cx="85420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Hao Peng,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Unsupervised Social Bot Detection via Structural Information Theory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TOIS2024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4060" y="1447800"/>
            <a:ext cx="7300595" cy="5013960"/>
          </a:xfrm>
          <a:prstGeom prst="rect">
            <a:avLst/>
          </a:prstGeom>
        </p:spPr>
      </p:pic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水军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3313430" y="6461760"/>
            <a:ext cx="85420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Hao Peng,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Unsupervised Social Bot Detection via Structural Information Theory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TOIS2024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90" y="2494280"/>
            <a:ext cx="5181600" cy="2160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6688455" y="358775"/>
            <a:ext cx="4050665" cy="6282690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水军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3324860" y="6493510"/>
            <a:ext cx="85420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Hao Peng,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Unsupervised Social Bot Detection via Structural Information Theory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TOIS2024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2778"/>
          <a:stretch>
            <a:fillRect/>
          </a:stretch>
        </p:blipFill>
        <p:spPr>
          <a:xfrm>
            <a:off x="1224915" y="1411605"/>
            <a:ext cx="4341495" cy="248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" y="3910330"/>
            <a:ext cx="4342130" cy="2593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70" y="1402080"/>
            <a:ext cx="4085590" cy="5091430"/>
          </a:xfrm>
          <a:prstGeom prst="rect">
            <a:avLst/>
          </a:prstGeom>
        </p:spPr>
      </p:pic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水军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3313430" y="6461760"/>
            <a:ext cx="85420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Hao Peng,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Unsupervised Social Bot Detection via Structural Information Theory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TOIS2024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1454785"/>
            <a:ext cx="5052060" cy="14541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0" y="1478915"/>
            <a:ext cx="5878830" cy="1405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" y="2961640"/>
            <a:ext cx="5100955" cy="1662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" y="4656455"/>
            <a:ext cx="5233035" cy="1724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765" y="2968625"/>
            <a:ext cx="5144135" cy="16973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765" y="4695190"/>
            <a:ext cx="5132705" cy="1674495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水军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3313430" y="6461760"/>
            <a:ext cx="85420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Hao Peng,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Unsupervised Social Bot Detection via Structural Information Theory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TOIS2024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4365" y="3326765"/>
            <a:ext cx="2959735" cy="2959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3326765"/>
            <a:ext cx="2900045" cy="295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145" y="3326765"/>
            <a:ext cx="2944495" cy="2959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975" y="1402080"/>
            <a:ext cx="6329045" cy="19246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446"/>
          <a:stretch>
            <a:fillRect/>
          </a:stretch>
        </p:blipFill>
        <p:spPr>
          <a:xfrm>
            <a:off x="205740" y="3307080"/>
            <a:ext cx="2968625" cy="2978785"/>
          </a:xfrm>
          <a:prstGeom prst="rect">
            <a:avLst/>
          </a:prstGeom>
        </p:spPr>
      </p:pic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水军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3313430" y="6461760"/>
            <a:ext cx="85420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Hao Peng,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Unsupervised Social Bot Detection via Structural Information Theory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TOIS2024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2133600"/>
            <a:ext cx="5541010" cy="3009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45" y="1574800"/>
            <a:ext cx="5208905" cy="4476115"/>
          </a:xfrm>
          <a:prstGeom prst="rect">
            <a:avLst/>
          </a:prstGeom>
        </p:spPr>
      </p:pic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无监督网络异常行为检测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水军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</a:rPr>
              <a:t>Dongcheng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Zou,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SE-GSL: A General and Effective Graph Structure Learning Framework through Structural Entropy Optimization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WWW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7920" y="2485390"/>
            <a:ext cx="4688205" cy="1872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135"/>
            <a:ext cx="7470775" cy="3831590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703326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图结构学习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18590"/>
            <a:ext cx="8246110" cy="3040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05" y="4476115"/>
            <a:ext cx="9225915" cy="1951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110" y="1648460"/>
            <a:ext cx="3927475" cy="1050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110" y="3079750"/>
            <a:ext cx="3820160" cy="1149350"/>
          </a:xfrm>
          <a:prstGeom prst="rect">
            <a:avLst/>
          </a:prstGeom>
        </p:spPr>
      </p:pic>
      <p:sp>
        <p:nvSpPr>
          <p:cNvPr id="2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</a:rPr>
              <a:t>Dongcheng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Zou,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SE-GSL: A General and Effective Graph Structure Learning Framework through Structural Entropy Optimization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WWW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3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圆角矩形 14"/>
          <p:cNvSpPr/>
          <p:nvPr/>
        </p:nvSpPr>
        <p:spPr>
          <a:xfrm>
            <a:off x="173990" y="915670"/>
            <a:ext cx="68707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图结构学习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170" y="4243705"/>
            <a:ext cx="9725025" cy="217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50" y="1433195"/>
            <a:ext cx="3680460" cy="2787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0" y="1478280"/>
            <a:ext cx="4695190" cy="2719070"/>
          </a:xfrm>
          <a:prstGeom prst="rect">
            <a:avLst/>
          </a:prstGeom>
        </p:spPr>
      </p:pic>
      <p:sp>
        <p:nvSpPr>
          <p:cNvPr id="2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</a:rPr>
              <a:t>Dongcheng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Zou,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SE-GSL: A General and Effective Graph Structure Learning Framework through Structural Entropy Optimization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WWW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4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圆角矩形 14"/>
          <p:cNvSpPr/>
          <p:nvPr/>
        </p:nvSpPr>
        <p:spPr>
          <a:xfrm>
            <a:off x="173990" y="915670"/>
            <a:ext cx="688276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图结构学习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82600" y="2901950"/>
            <a:ext cx="10769600" cy="1054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3600"/>
              <a:t>一、香农熵</a:t>
            </a:r>
            <a:r>
              <a:rPr lang="zh-CN" altLang="en-US" sz="3600"/>
              <a:t>与结构熵</a:t>
            </a:r>
            <a:endParaRPr lang="zh-CN" altLang="en-US" sz="3600"/>
          </a:p>
          <a:p>
            <a:pPr indent="0" algn="ctr" fontAlgn="auto">
              <a:lnSpc>
                <a:spcPct val="150000"/>
              </a:lnSpc>
            </a:pPr>
            <a:endParaRPr lang="zh-CN" altLang="en-US" sz="3200"/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Guangjie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Scalable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Semi-Supervised Clustering via Structural Entropy with Different Constraints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IEEE TKDE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图聚类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730" y="1663700"/>
            <a:ext cx="11475720" cy="35286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图聚类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30" y="1416685"/>
            <a:ext cx="10406380" cy="5039360"/>
          </a:xfrm>
          <a:prstGeom prst="rect">
            <a:avLst/>
          </a:prstGeom>
        </p:spPr>
      </p:pic>
      <p:sp>
        <p:nvSpPr>
          <p:cNvPr id="8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Guangjie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Scalable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Semi-Supervised Clustering via Structural Entropy with Different Constraints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IEEE TKDE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图聚类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760" y="3973195"/>
            <a:ext cx="4030345" cy="2351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60" y="1583055"/>
            <a:ext cx="4030980" cy="22529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30" y="1130300"/>
            <a:ext cx="6001385" cy="5331460"/>
          </a:xfrm>
          <a:prstGeom prst="rect">
            <a:avLst/>
          </a:prstGeom>
        </p:spPr>
      </p:pic>
      <p:sp>
        <p:nvSpPr>
          <p:cNvPr id="13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Guangjie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Scalable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Semi-Supervised Clustering via Structural Entropy with Different Constraints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IEEE TKDE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图聚类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1403350"/>
            <a:ext cx="7548245" cy="1611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28212"/>
          <a:stretch>
            <a:fillRect/>
          </a:stretch>
        </p:blipFill>
        <p:spPr>
          <a:xfrm>
            <a:off x="4075430" y="3003550"/>
            <a:ext cx="7918450" cy="1275080"/>
          </a:xfrm>
          <a:prstGeom prst="rect">
            <a:avLst/>
          </a:prstGeom>
        </p:spPr>
      </p:pic>
      <p:sp>
        <p:nvSpPr>
          <p:cNvPr id="13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Guangjie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Scalable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Semi-Supervised Clustering via Structural Entropy with Different Constraints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IEEE TKDE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" y="4311650"/>
            <a:ext cx="7635875" cy="21501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图聚类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Guangjie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Scalable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Semi-Supervised Clustering via Structural Entropy with Different Constraints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IEEE TKDE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2125" y="1350645"/>
            <a:ext cx="8115935" cy="2784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r="1048"/>
          <a:stretch>
            <a:fillRect/>
          </a:stretch>
        </p:blipFill>
        <p:spPr>
          <a:xfrm>
            <a:off x="78105" y="4533265"/>
            <a:ext cx="7197725" cy="14871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l="2038"/>
          <a:stretch>
            <a:fillRect/>
          </a:stretch>
        </p:blipFill>
        <p:spPr>
          <a:xfrm>
            <a:off x="7352030" y="4144645"/>
            <a:ext cx="4705350" cy="226504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图聚类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Google Shape;151;p10"/>
          <p:cNvSpPr txBox="1"/>
          <p:nvPr/>
        </p:nvSpPr>
        <p:spPr>
          <a:xfrm>
            <a:off x="875030" y="6461760"/>
            <a:ext cx="109804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Guangjie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Scalable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Semi-Supervised Clustering via Structural Entropy with Different Constraints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IEEE TKDE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1903095"/>
            <a:ext cx="5914390" cy="37141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820" y="2672715"/>
            <a:ext cx="5980430" cy="25520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1768475" y="6461760"/>
            <a:ext cx="1008697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Yingguang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SeBot: Structural Entropy Guided Multi-View Contrastive Learning for Social Bot Detection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KDD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7183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社交机器人检测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315720"/>
            <a:ext cx="10281920" cy="51460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1768475" y="6461760"/>
            <a:ext cx="1008697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Yingguang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SeBot: Structural Entropy Guided Multi-View Contrastive Learning for Social Bot Detection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KDD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91451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社交机器人检测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4860" y="1502410"/>
            <a:ext cx="5819775" cy="2066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3829685"/>
            <a:ext cx="6000750" cy="2371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4956" r="2659"/>
          <a:stretch>
            <a:fillRect/>
          </a:stretch>
        </p:blipFill>
        <p:spPr>
          <a:xfrm>
            <a:off x="78105" y="2331720"/>
            <a:ext cx="5658485" cy="273177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1768475" y="6461760"/>
            <a:ext cx="1008697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Yingguang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SeBot: Structural Entropy Guided Multi-View Contrastive Learning for Social Bot Detection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KDD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91515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社交机器人检测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509395"/>
            <a:ext cx="10599420" cy="469519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1768475" y="6461760"/>
            <a:ext cx="1008697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Yingguang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SeBot: Structural Entropy Guided Multi-View Contrastive Learning for Social Bot Detection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KDD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82752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社交机器人检测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2626995"/>
            <a:ext cx="4274185" cy="22364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l="1339" t="2436"/>
          <a:stretch>
            <a:fillRect/>
          </a:stretch>
        </p:blipFill>
        <p:spPr>
          <a:xfrm>
            <a:off x="4469765" y="2360295"/>
            <a:ext cx="7385685" cy="3176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圆角矩形 108"/>
          <p:cNvSpPr/>
          <p:nvPr/>
        </p:nvSpPr>
        <p:spPr>
          <a:xfrm>
            <a:off x="396240" y="916940"/>
            <a:ext cx="2160000" cy="5760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香农熵的</a:t>
            </a:r>
            <a:r>
              <a:rPr 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定义</a:t>
            </a:r>
            <a:endParaRPr 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735" y="6178550"/>
            <a:ext cx="11819890" cy="528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ts val="2780"/>
              </a:lnSpc>
            </a:pP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Claude E. Shannon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. A Mathematical Theory of Communication[J]. The Bell system technical journal, 1948, 27(3): 379-423.</a:t>
            </a:r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8380" y="1751330"/>
            <a:ext cx="95802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solidFill>
                  <a:schemeClr val="tx1"/>
                </a:solidFill>
              </a:rPr>
              <a:t>1948 年，香农提出了“信息熵”的概念，解决了对信息的量化度量问题。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3830" y="3164205"/>
            <a:ext cx="3306445" cy="529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6190" y="4880610"/>
            <a:ext cx="4714240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用 “比特”（bit）这个概念来度量信息量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540" y="2605405"/>
            <a:ext cx="3568065" cy="193357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4158615" y="3789680"/>
            <a:ext cx="963930" cy="749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6938645" y="3698875"/>
            <a:ext cx="835025" cy="9309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" y="1864360"/>
            <a:ext cx="1691005" cy="20472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1768475" y="6461760"/>
            <a:ext cx="1008697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Yingguang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SeBot: Structural Entropy Guided Multi-View Contrastive Learning for Social Bot Detection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KDD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77291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社交机器人检测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3684"/>
          <a:stretch>
            <a:fillRect/>
          </a:stretch>
        </p:blipFill>
        <p:spPr>
          <a:xfrm>
            <a:off x="890270" y="1343660"/>
            <a:ext cx="10636885" cy="2920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95" y="4248785"/>
            <a:ext cx="9855835" cy="22129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Google Shape;151;p10"/>
          <p:cNvSpPr txBox="1"/>
          <p:nvPr/>
        </p:nvSpPr>
        <p:spPr>
          <a:xfrm>
            <a:off x="1768475" y="6461760"/>
            <a:ext cx="1008697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Yingguang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SeBot: Structural Entropy Guided Multi-View Contrastive Learning for Social Bot Detection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KDD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2024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7033895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半监督的表征学习与聚类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社交机器人检测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" y="1359535"/>
            <a:ext cx="6602095" cy="17456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" y="4766945"/>
            <a:ext cx="6576695" cy="16948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515"/>
            <a:ext cx="6668770" cy="17500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15" y="1556385"/>
            <a:ext cx="430657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Google Shape;151;p10"/>
          <p:cNvSpPr txBox="1"/>
          <p:nvPr/>
        </p:nvSpPr>
        <p:spPr>
          <a:xfrm>
            <a:off x="864235" y="6461760"/>
            <a:ext cx="1099121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Dongcheng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Zou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MultiSPANS: A Multi-range Spatial-Temporal Transformer Network for Traffic Forecast via Structural Entropy Optimization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W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SDM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" y="4075430"/>
            <a:ext cx="5182870" cy="2242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" y="1433830"/>
            <a:ext cx="9696450" cy="2609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35" y="4211955"/>
            <a:ext cx="5328285" cy="1969135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859917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有监督的结构表征与预测</a:t>
            </a:r>
            <a:r>
              <a:rPr kumimoji="1" lang="en-US" altLang="zh-CN" sz="2400" dirty="0">
                <a:solidFill>
                  <a:srgbClr val="FF0000"/>
                </a:solidFill>
                <a:sym typeface="+mn-ea"/>
              </a:rPr>
              <a:t>-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多尺度时空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交通流量预测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Google Shape;151;p10"/>
          <p:cNvSpPr txBox="1"/>
          <p:nvPr/>
        </p:nvSpPr>
        <p:spPr>
          <a:xfrm>
            <a:off x="864235" y="6461760"/>
            <a:ext cx="1099121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Dongcheng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Zou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MultiSPANS: A Multi-range Spatial-Temporal Transformer Network for Traffic Forecast via Structural Entropy Optimization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W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SDM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6740" y="817880"/>
            <a:ext cx="3656965" cy="3393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" y="1402080"/>
            <a:ext cx="8122920" cy="2515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1763" r="1040"/>
          <a:stretch>
            <a:fillRect/>
          </a:stretch>
        </p:blipFill>
        <p:spPr>
          <a:xfrm>
            <a:off x="83820" y="4368800"/>
            <a:ext cx="7839710" cy="1773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30" y="4206875"/>
            <a:ext cx="3667760" cy="2254885"/>
          </a:xfrm>
          <a:prstGeom prst="rect">
            <a:avLst/>
          </a:prstGeom>
        </p:spPr>
      </p:pic>
      <p:sp>
        <p:nvSpPr>
          <p:cNvPr id="4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圆角矩形 14"/>
          <p:cNvSpPr/>
          <p:nvPr/>
        </p:nvSpPr>
        <p:spPr>
          <a:xfrm>
            <a:off x="173990" y="915670"/>
            <a:ext cx="841248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有监督的结构表征与预测</a:t>
            </a:r>
            <a:r>
              <a:rPr kumimoji="1" lang="en-US" altLang="zh-CN" sz="2400" dirty="0">
                <a:solidFill>
                  <a:srgbClr val="FF0000"/>
                </a:solidFill>
                <a:sym typeface="+mn-ea"/>
              </a:rPr>
              <a:t>-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多尺度时空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交通流量预测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Google Shape;151;p10"/>
          <p:cNvSpPr txBox="1"/>
          <p:nvPr/>
        </p:nvSpPr>
        <p:spPr>
          <a:xfrm>
            <a:off x="864235" y="6461760"/>
            <a:ext cx="1099121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Dongcheng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Zou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MultiSPANS: A Multi-range Spatial-Temporal Transformer Network for Traffic Forecast via Structural Entropy Optimization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W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SDM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355" y="4154170"/>
            <a:ext cx="3619500" cy="2247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95" y="1427480"/>
            <a:ext cx="9677400" cy="2667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05" y="4192270"/>
            <a:ext cx="4781550" cy="2171700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1016381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有监督的结构表征与预测</a:t>
            </a:r>
            <a:r>
              <a:rPr kumimoji="1" lang="en-US" altLang="zh-CN" sz="2400" dirty="0">
                <a:solidFill>
                  <a:srgbClr val="FF0000"/>
                </a:solidFill>
                <a:sym typeface="+mn-ea"/>
              </a:rPr>
              <a:t>-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多尺度时空交通流量预测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Google Shape;151;p10"/>
          <p:cNvSpPr txBox="1"/>
          <p:nvPr/>
        </p:nvSpPr>
        <p:spPr>
          <a:xfrm>
            <a:off x="864235" y="6461760"/>
            <a:ext cx="1099121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Runze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Hierarchical Abstracting Graph Kernels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TKDE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1016381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图分类应用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分层抽象图核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1485" y="1473835"/>
            <a:ext cx="5777865" cy="2521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" y="4032885"/>
            <a:ext cx="10001250" cy="23526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Google Shape;151;p10"/>
          <p:cNvSpPr txBox="1"/>
          <p:nvPr/>
        </p:nvSpPr>
        <p:spPr>
          <a:xfrm>
            <a:off x="864235" y="6461760"/>
            <a:ext cx="1099121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Runze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Hierarchical Abstracting Graph Kernels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TKDE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1016381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图分类应用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分层抽象图核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7045" y="1525270"/>
            <a:ext cx="5982335" cy="2439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" y="4054475"/>
            <a:ext cx="11534775" cy="2400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1388745"/>
            <a:ext cx="4488815" cy="26587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Google Shape;151;p10"/>
          <p:cNvSpPr txBox="1"/>
          <p:nvPr/>
        </p:nvSpPr>
        <p:spPr>
          <a:xfrm>
            <a:off x="864235" y="6461760"/>
            <a:ext cx="1099121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Runze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Hierarchical Abstracting Graph Kernels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TKDE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1016381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图分类应用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分层抽象图核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1435735"/>
            <a:ext cx="8845550" cy="3054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610" y="2565400"/>
            <a:ext cx="3247390" cy="34620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10" y="4741545"/>
            <a:ext cx="5248275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Google Shape;151;p10"/>
          <p:cNvSpPr txBox="1"/>
          <p:nvPr/>
        </p:nvSpPr>
        <p:spPr>
          <a:xfrm>
            <a:off x="864235" y="6461760"/>
            <a:ext cx="1099121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Runze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Hierarchical Abstracting Graph Kernels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TKDE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1016381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图分类应用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分层抽象图核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235" y="4431665"/>
            <a:ext cx="9953625" cy="1514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1629410"/>
            <a:ext cx="11649075" cy="25431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Google Shape;151;p10"/>
          <p:cNvSpPr txBox="1"/>
          <p:nvPr/>
        </p:nvSpPr>
        <p:spPr>
          <a:xfrm>
            <a:off x="864235" y="6461760"/>
            <a:ext cx="1099121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Runze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Hierarchical Abstracting Graph Kernels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TKDE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1016381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图分类应用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分层抽象图核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1440180"/>
            <a:ext cx="7883525" cy="2975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4519930"/>
            <a:ext cx="5019675" cy="1838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710" y="1734185"/>
            <a:ext cx="4074795" cy="23882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030" y="4539615"/>
            <a:ext cx="5687060" cy="1798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圆角矩形 108"/>
          <p:cNvSpPr/>
          <p:nvPr/>
        </p:nvSpPr>
        <p:spPr>
          <a:xfrm>
            <a:off x="396240" y="904240"/>
            <a:ext cx="2160000" cy="5760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结构信息度量</a:t>
            </a:r>
            <a:endParaRPr 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6055" y="3157855"/>
            <a:ext cx="11819890" cy="3611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ts val="2780"/>
              </a:lnSpc>
            </a:pP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]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</a:rPr>
              <a:t>C. Shannon, The lattice theory of information, Transactions of the IRE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Group on Information Theory 1 (1) (1953) 105–107.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fontAlgn="auto">
              <a:lnSpc>
                <a:spcPts val="2780"/>
              </a:lnSpc>
            </a:pP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]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</a:rPr>
              <a:t>N. Rashevsky, Life, information theory, and topology, The Bulletin of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Biophysics 17 (3) (1955) 229–235.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fontAlgn="auto">
              <a:lnSpc>
                <a:spcPts val="2780"/>
              </a:lnSpc>
            </a:pP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</a:rPr>
              <a:t>E. Trucco, A note on the information content of graphs, The Bulletin of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Biophysics 18 (2) (1956) 129–135.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fontAlgn="auto">
              <a:lnSpc>
                <a:spcPts val="2780"/>
              </a:lnSpc>
            </a:pP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</a:rPr>
              <a:t>[4] A. Mowshowitz, Entropy and the complexity of graphs, Tech. rep.(1967).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fontAlgn="auto">
              <a:lnSpc>
                <a:spcPts val="2780"/>
              </a:lnSpc>
            </a:pP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</a:rPr>
              <a:t>[5] J. K¨orner, Coding of an information source having ambiguous alphabet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</a:rPr>
              <a:t>and the entropy of graphs, in: Proceedings of the Prague Conference on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Theory, 1973, pp. 411–425.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240" y="1724660"/>
            <a:ext cx="1141095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In 1953, Shannon [1] proposed the problem of structural information</a:t>
            </a:r>
            <a:r>
              <a:rPr lang="en-US" sz="2000" b="1"/>
              <a:t> </a:t>
            </a:r>
            <a:r>
              <a:rPr sz="2000" b="1"/>
              <a:t>quantification to analyze communication systems. Since then, many information metrics of graph structures [2, 3, 4, 5] have been presented</a:t>
            </a:r>
            <a:r>
              <a:rPr lang="en-US" sz="2000" b="1"/>
              <a:t> </a:t>
            </a:r>
            <a:r>
              <a:rPr sz="2000" b="1"/>
              <a:t>based on the</a:t>
            </a:r>
            <a:r>
              <a:rPr lang="en-US" sz="2000" b="1"/>
              <a:t> </a:t>
            </a:r>
            <a:r>
              <a:rPr sz="2000" b="1"/>
              <a:t>Shannon entropy of random variables.</a:t>
            </a:r>
            <a:endParaRPr sz="20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Google Shape;151;p10"/>
          <p:cNvSpPr txBox="1"/>
          <p:nvPr/>
        </p:nvSpPr>
        <p:spPr>
          <a:xfrm>
            <a:off x="864235" y="6461760"/>
            <a:ext cx="1099121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Runze Yang,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Hierarchical Abstracting Graph Kernels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TKDE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2024;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1016381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图分类应用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分层抽象图核</a:t>
            </a:r>
            <a:endParaRPr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080" y="1435100"/>
            <a:ext cx="4171950" cy="3152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1376"/>
          <a:stretch>
            <a:fillRect/>
          </a:stretch>
        </p:blipFill>
        <p:spPr>
          <a:xfrm>
            <a:off x="6584950" y="1510665"/>
            <a:ext cx="4086225" cy="3231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0" y="4939665"/>
            <a:ext cx="4124325" cy="1323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b="21910"/>
          <a:stretch>
            <a:fillRect/>
          </a:stretch>
        </p:blipFill>
        <p:spPr>
          <a:xfrm>
            <a:off x="882015" y="4666615"/>
            <a:ext cx="4989195" cy="203644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46680" y="2897505"/>
            <a:ext cx="6695440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/>
              <a:t>四、基于结构熵的博弈决策技术</a:t>
            </a:r>
            <a:endParaRPr lang="zh-CN" altLang="en-US" sz="3600"/>
          </a:p>
        </p:txBody>
      </p:sp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Effective and Stable Role-Based Multi-Agent Collaboration by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AAAI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24" y="1673256"/>
            <a:ext cx="6096346" cy="45506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0" y="2005012"/>
            <a:ext cx="5848350" cy="3648075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多智能体协同技术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角色自动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Effective and Stable Role-Based Multi-Agent Collaboration by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AAAI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24" y="1673256"/>
            <a:ext cx="6096346" cy="45506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0" y="2005012"/>
            <a:ext cx="5848350" cy="3648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0" y="1527166"/>
            <a:ext cx="11944696" cy="4871915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多智能体协同技术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角色自动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Effective and Stable Role-Based Multi-Agent Collaboration by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AAAI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70" y="1733311"/>
            <a:ext cx="5521391" cy="4051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61" y="1987555"/>
            <a:ext cx="6495636" cy="3797332"/>
          </a:xfrm>
          <a:prstGeom prst="rect">
            <a:avLst/>
          </a:prstGeom>
        </p:spPr>
      </p:pic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多智能体协同技术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角色自动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Effective and Stable Role-Based Multi-Agent Collaboration by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AAAI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38795"/>
            <a:ext cx="12170378" cy="2490380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多智能体协同技术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角色自动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Hierarchical State Abstraction Based on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</a:rPr>
              <a:t>IJCAI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8940"/>
            <a:ext cx="5925185" cy="4213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185" y="2216150"/>
            <a:ext cx="6294755" cy="2601595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优化技术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状态自动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Hierarchical State Abstraction Based on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IJCAI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1638935"/>
            <a:ext cx="11606530" cy="4726305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优化技术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状态自动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Hierarchical State Abstraction Based on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IJCAI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05025"/>
            <a:ext cx="12192000" cy="2818765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优化技术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状态自动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Hierarchical State Abstraction Based on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IJCAI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2023;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185" y="1537335"/>
            <a:ext cx="10501630" cy="4822190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优化技术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状态自动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圆角矩形 108"/>
          <p:cNvSpPr/>
          <p:nvPr/>
        </p:nvSpPr>
        <p:spPr>
          <a:xfrm>
            <a:off x="396240" y="904240"/>
            <a:ext cx="2160000" cy="5760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结构信息</a:t>
            </a:r>
            <a:r>
              <a:rPr 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度量</a:t>
            </a:r>
            <a:endParaRPr 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50440" y="1802130"/>
            <a:ext cx="994156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Brooks Jr F P. Three great challenges for half-century-old computer science[J]. Journal of the ACM (JACM), 2003, 50(1): 25-26.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5332730"/>
            <a:ext cx="12191365" cy="968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Frederick Phillips Brooks（1931年4月19日—2022年11月17日）出生于美国北卡罗来纳州达勒姆，1999年图灵奖得主，美国国家科学院院士，美国国家工程院院士，美国艺术与科学院院士，英国皇家工程院院士，ACM fellow，IEEE fellow，荷兰皇家艺术与科学院院士，生前是北卡罗来纳大学教授。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941955" y="3027045"/>
            <a:ext cx="5665470" cy="1553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1. </a:t>
            </a:r>
            <a:r>
              <a:rPr lang="zh-CN" altLang="en-US" b="1">
                <a:solidFill>
                  <a:srgbClr val="FF0000"/>
                </a:solidFill>
              </a:rPr>
              <a:t>Quantification of Structural Information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en-US" altLang="zh-CN"/>
              <a:t>2. Software Estimation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User Interface Design for Computer Systems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" y="1802130"/>
            <a:ext cx="1934845" cy="20485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3991610"/>
            <a:ext cx="2555875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Frederick Phillips Brooks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Effective and Efficient Reinforcement Learning Based on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Under review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5307"/>
          <a:stretch>
            <a:fillRect/>
          </a:stretch>
        </p:blipFill>
        <p:spPr>
          <a:xfrm>
            <a:off x="1924050" y="1435588"/>
            <a:ext cx="8343900" cy="5045655"/>
          </a:xfrm>
          <a:prstGeom prst="rect">
            <a:avLst/>
          </a:prstGeom>
        </p:spPr>
      </p:pic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智能体优化技术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技能自动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1;p10"/>
          <p:cNvSpPr txBox="1"/>
          <p:nvPr/>
        </p:nvSpPr>
        <p:spPr>
          <a:xfrm>
            <a:off x="1260859" y="6472361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Effective and Efficient Reinforcement Learning Based on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Under review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pic>
        <p:nvPicPr>
          <p:cNvPr id="5" name="SISL-hurdles-49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179468" y="1833740"/>
            <a:ext cx="4086590" cy="4086590"/>
          </a:xfrm>
          <a:prstGeom prst="rect">
            <a:avLst/>
          </a:prstGeom>
        </p:spPr>
      </p:pic>
      <p:pic>
        <p:nvPicPr>
          <p:cNvPr id="6" name="HIRO-hurdles-4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8375" y="1833740"/>
            <a:ext cx="4086590" cy="40865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43040" y="5942330"/>
            <a:ext cx="5529580" cy="383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1" dirty="0">
                <a:solidFill>
                  <a:srgbClr val="2A3140"/>
                </a:solidFill>
                <a:effectLst/>
                <a:latin typeface="Helvetica" pitchFamily="2" charset="0"/>
              </a:rPr>
              <a:t>SIDM</a:t>
            </a:r>
            <a:r>
              <a:rPr lang="en-US" altLang="zh-CN" b="1" dirty="0">
                <a:solidFill>
                  <a:srgbClr val="2A3140"/>
                </a:solidFill>
                <a:latin typeface="Helvetica" pitchFamily="2" charset="0"/>
              </a:rPr>
              <a:t>(ours)</a:t>
            </a:r>
            <a:endParaRPr lang="en-GB" altLang="zh-CN" dirty="0"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75" y="5999480"/>
            <a:ext cx="6267450" cy="383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2A3140"/>
                </a:solidFill>
                <a:effectLst/>
                <a:latin typeface="Helvetica" pitchFamily="2" charset="0"/>
              </a:rPr>
              <a:t>Baseline(HIRO)</a:t>
            </a:r>
            <a:endParaRPr lang="en-GB" altLang="zh-CN" dirty="0">
              <a:effectLst/>
            </a:endParaRPr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nball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80530" y="2506345"/>
            <a:ext cx="4248785" cy="3186430"/>
          </a:xfrm>
          <a:prstGeom prst="rect">
            <a:avLst/>
          </a:prstGeom>
        </p:spPr>
      </p:pic>
      <p:pic>
        <p:nvPicPr>
          <p:cNvPr id="6" name="Pinball1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01420" y="2506345"/>
            <a:ext cx="4249420" cy="31870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48840" y="5971540"/>
            <a:ext cx="235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Baseline(PPO)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59165" y="5971540"/>
            <a:ext cx="235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Ours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5930" y="1844675"/>
            <a:ext cx="4601210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颠球任务，深度强化学习代表性应用</a:t>
            </a:r>
            <a:endParaRPr lang="zh-CN" altLang="en-US"/>
          </a:p>
        </p:txBody>
      </p:sp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Effective and Efficient Reinforcement Learning Based on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Under review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148840" y="5971540"/>
            <a:ext cx="235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Baseline(PPO)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59165" y="5971540"/>
            <a:ext cx="235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Ours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recording_572_bf6cc7ea468cb4d6715b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71880" y="2506345"/>
            <a:ext cx="4248150" cy="3186430"/>
          </a:xfrm>
          <a:prstGeom prst="rect">
            <a:avLst/>
          </a:prstGeom>
        </p:spPr>
      </p:pic>
      <p:pic>
        <p:nvPicPr>
          <p:cNvPr id="9" name="recording_572_2fe540bcfe51b2e44446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570345" y="2506345"/>
            <a:ext cx="4248785" cy="3187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5455" y="1844040"/>
            <a:ext cx="591947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轨迹追踪</a:t>
            </a:r>
            <a:r>
              <a:rPr lang="zh-CN" altLang="en-US">
                <a:sym typeface="+mn-ea"/>
              </a:rPr>
              <a:t>，深度强化学习代表性应用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Effective and Efficient Reinforcement Learning Based on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Under review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6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nball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81165" y="2506980"/>
            <a:ext cx="4200525" cy="31857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2440" y="5971540"/>
            <a:ext cx="3314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Baseline(MAPPO)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59165" y="5971540"/>
            <a:ext cx="235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Ours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recording_0_4796c0d7cd7c16d8ddee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2055" y="2506980"/>
            <a:ext cx="4247515" cy="31857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5930" y="1844675"/>
            <a:ext cx="5612130" cy="383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合作搬运任务，多智能体深度强化学习代表性应用</a:t>
            </a:r>
            <a:endParaRPr lang="zh-CN" altLang="en-US"/>
          </a:p>
        </p:txBody>
      </p:sp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Effective and Efficient Reinforcement Learning Based on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Under review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633855" y="5971540"/>
            <a:ext cx="3176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Baseline(MAPPO)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59165" y="5971540"/>
            <a:ext cx="235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Ours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Forest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71880" y="2506345"/>
            <a:ext cx="4248785" cy="3186430"/>
          </a:xfrm>
          <a:prstGeom prst="rect">
            <a:avLst/>
          </a:prstGeom>
        </p:spPr>
      </p:pic>
      <p:pic>
        <p:nvPicPr>
          <p:cNvPr id="6" name="Forest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0345" y="2506345"/>
            <a:ext cx="4233545" cy="31756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5455" y="1844040"/>
            <a:ext cx="591947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穿越森林</a:t>
            </a:r>
            <a:r>
              <a:rPr lang="zh-CN" altLang="en-US">
                <a:sym typeface="+mn-ea"/>
              </a:rPr>
              <a:t>，多智能体深度强化学习代表性应用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>
                <a:latin typeface="Arial Italic" panose="020B0604020202020204" charset="0"/>
                <a:cs typeface="Arial Italic" panose="020B0604020202020204" charset="0"/>
                <a:sym typeface="+mn-ea"/>
              </a:rPr>
              <a:t>Xianghua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 Zeng, 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etc.,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Effective and Efficient Reinforcement Learning Based on Structural Information Principles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. </a:t>
            </a:r>
            <a:r>
              <a:rPr lang="en-US" altLang="zh-CN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Under review</a:t>
            </a:r>
            <a:r>
              <a:rPr lang="en-US" sz="1200" i="1" dirty="0">
                <a:latin typeface="Arial Italic" panose="020B0604020202020204" charset="0"/>
                <a:cs typeface="Arial Italic" panose="020B0604020202020204" charset="0"/>
                <a:sym typeface="+mn-ea"/>
              </a:rPr>
              <a:t>;</a:t>
            </a:r>
            <a:endParaRPr lang="en-US" sz="1200" i="1" dirty="0">
              <a:latin typeface="Arial Italic" panose="020B0604020202020204" charset="0"/>
              <a:cs typeface="Arial Italic" panose="020B0604020202020204" charset="0"/>
            </a:endParaRPr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1260859" y="6461566"/>
            <a:ext cx="1039107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altLang="zh-CN" sz="1200" i="1" dirty="0" err="1"/>
              <a:t>Xianghua</a:t>
            </a:r>
            <a:r>
              <a:rPr lang="en-US" altLang="zh-CN" sz="1200" i="1" dirty="0"/>
              <a:t> Zeng</a:t>
            </a:r>
            <a:r>
              <a:rPr lang="en-US" altLang="zh-CN" sz="1200" i="1" dirty="0">
                <a:sym typeface="+mn-ea"/>
              </a:rPr>
              <a:t>, Hao</a:t>
            </a:r>
            <a:r>
              <a:rPr lang="zh-CN" altLang="en-US" sz="1200" i="1" dirty="0">
                <a:sym typeface="+mn-ea"/>
              </a:rPr>
              <a:t> </a:t>
            </a:r>
            <a:r>
              <a:rPr lang="en-US" altLang="zh-CN" sz="1200" i="1" dirty="0">
                <a:sym typeface="+mn-ea"/>
              </a:rPr>
              <a:t>Peng, </a:t>
            </a:r>
            <a:r>
              <a:rPr lang="en-US" altLang="zh-CN" sz="1200" i="1" dirty="0" err="1">
                <a:sym typeface="+mn-ea"/>
              </a:rPr>
              <a:t>Angsheng</a:t>
            </a:r>
            <a:r>
              <a:rPr lang="en-US" altLang="zh-CN" sz="1200" i="1" dirty="0">
                <a:sym typeface="+mn-ea"/>
              </a:rPr>
              <a:t> Li</a:t>
            </a:r>
            <a:r>
              <a:rPr lang="en-US" sz="1200" i="1" dirty="0">
                <a:sym typeface="+mn-ea"/>
              </a:rPr>
              <a:t>., </a:t>
            </a:r>
            <a:r>
              <a:rPr lang="en-US" altLang="zh-CN" sz="1200" i="1" dirty="0"/>
              <a:t>Adversarial </a:t>
            </a:r>
            <a:r>
              <a:rPr lang="en-US" altLang="zh-CN" sz="1200" i="1" dirty="0" err="1"/>
              <a:t>Socialbots</a:t>
            </a:r>
            <a:r>
              <a:rPr lang="en-US" altLang="zh-CN" sz="1200" i="1" dirty="0"/>
              <a:t> Modeling Based on Structural Information Principles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AAAI 2024;</a:t>
            </a:r>
            <a:endParaRPr lang="en-US" sz="1200" i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11" y="1843552"/>
            <a:ext cx="8077200" cy="4210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264" y="1055707"/>
            <a:ext cx="3412672" cy="20391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264" y="3139948"/>
            <a:ext cx="3527796" cy="306952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90546" y="3304146"/>
            <a:ext cx="4681765" cy="2677656"/>
          </a:xfrm>
          <a:prstGeom prst="rect">
            <a:avLst/>
          </a:prstGeom>
          <a:solidFill>
            <a:schemeClr val="bg1">
              <a:alpha val="0"/>
            </a:schemeClr>
          </a:solidFill>
          <a:ln w="28575" cmpd="thickThin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wrap="square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多智能体协同对抗技术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网络水军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对抗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/>
              <a:t>Xianghua Zeng, etc., </a:t>
            </a:r>
            <a:r>
              <a:rPr sz="1200" i="1"/>
              <a:t>Effective Exploration Based on the Structural Information Principles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Neu</a:t>
            </a:r>
            <a:r>
              <a:rPr lang="en-US" altLang="zh-CN" sz="1200" i="1" dirty="0">
                <a:sym typeface="+mn-ea"/>
              </a:rPr>
              <a:t>rIPS 2024</a:t>
            </a:r>
            <a:endParaRPr lang="en-US" altLang="zh-CN" sz="1200" i="1" dirty="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1327" r="1142"/>
          <a:stretch>
            <a:fillRect/>
          </a:stretch>
        </p:blipFill>
        <p:spPr>
          <a:xfrm>
            <a:off x="80010" y="1753235"/>
            <a:ext cx="7698740" cy="40398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3438" r="3737"/>
          <a:stretch>
            <a:fillRect/>
          </a:stretch>
        </p:blipFill>
        <p:spPr>
          <a:xfrm>
            <a:off x="7826375" y="3429000"/>
            <a:ext cx="3825875" cy="2949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50" y="554990"/>
            <a:ext cx="4029710" cy="2792730"/>
          </a:xfrm>
          <a:prstGeom prst="rect">
            <a:avLst/>
          </a:prstGeom>
        </p:spPr>
      </p:pic>
      <p:sp>
        <p:nvSpPr>
          <p:cNvPr id="7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高效稳定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强化学习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35" y="5518150"/>
            <a:ext cx="12190730" cy="1078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2000"/>
              <a:t>将具有四个动作的原始六状态马尔可夫决策过程</a:t>
            </a:r>
            <a:r>
              <a:rPr lang="en-US" altLang="zh-CN" sz="2000"/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MDP</a:t>
            </a:r>
            <a:r>
              <a:rPr lang="en-US" altLang="zh-CN" sz="2000"/>
              <a:t>)</a:t>
            </a:r>
            <a:r>
              <a:rPr lang="zh-CN" altLang="en-US" sz="2000"/>
              <a:t>简化为：具有两个动作的五状态马尔可夫决策过程，有效地将状态-动作空间从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24(6×4)</a:t>
            </a:r>
            <a:r>
              <a:rPr lang="zh-CN" altLang="en-US" sz="2000"/>
              <a:t>减少到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10(5×2)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3410" y="1435735"/>
            <a:ext cx="5885180" cy="4136390"/>
          </a:xfrm>
          <a:prstGeom prst="rect">
            <a:avLst/>
          </a:prstGeom>
        </p:spPr>
      </p:pic>
      <p:sp>
        <p:nvSpPr>
          <p:cNvPr id="2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/>
              <a:t>Xianghua Zeng, etc., </a:t>
            </a:r>
            <a:r>
              <a:rPr sz="1200" i="1"/>
              <a:t>Effective Exploration Based on the Structural Information Principles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NeurIPS 2024</a:t>
            </a:r>
            <a:endParaRPr lang="en-US" altLang="zh-CN" sz="1200" i="1" dirty="0">
              <a:sym typeface="+mn-ea"/>
            </a:endParaRPr>
          </a:p>
        </p:txBody>
      </p:sp>
      <p:sp>
        <p:nvSpPr>
          <p:cNvPr id="7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高效稳定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强化学习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1629410"/>
            <a:ext cx="11401425" cy="4127500"/>
          </a:xfrm>
          <a:prstGeom prst="rect">
            <a:avLst/>
          </a:prstGeom>
        </p:spPr>
      </p:pic>
      <p:sp>
        <p:nvSpPr>
          <p:cNvPr id="4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/>
              <a:t>Xianghua Zeng, etc., </a:t>
            </a:r>
            <a:r>
              <a:rPr sz="1200" i="1"/>
              <a:t>Effective Exploration Based on the Structural Information Principles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NeurIPS 2024</a:t>
            </a:r>
            <a:endParaRPr lang="en-US" altLang="zh-CN" sz="1200" i="1" dirty="0">
              <a:sym typeface="+mn-ea"/>
            </a:endParaRPr>
          </a:p>
        </p:txBody>
      </p:sp>
      <p:sp>
        <p:nvSpPr>
          <p:cNvPr id="7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高效稳定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强化学习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圆角矩形 108"/>
          <p:cNvSpPr/>
          <p:nvPr/>
        </p:nvSpPr>
        <p:spPr>
          <a:xfrm>
            <a:off x="396240" y="904240"/>
            <a:ext cx="2160000" cy="5760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结构熵的</a:t>
            </a:r>
            <a:r>
              <a:rPr 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定义</a:t>
            </a:r>
            <a:endParaRPr 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251325" y="2741295"/>
                <a:ext cx="3771265" cy="275717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indent="0" fontAlgn="auto">
                  <a:lnSpc>
                    <a:spcPts val="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)=−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𝑣𝑜𝑙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16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𝑣𝑜𝑙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16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ts val="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sup>
                      </m:sSup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func>
                        <m:func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{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𝛼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∈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𝛼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≠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𝜆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;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𝛼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}</m:t>
                          </m:r>
                        </m:e>
                      </m:func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altLang="zh-CN" sz="16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0" fontAlgn="auto">
                  <a:lnSpc>
                    <a:spcPts val="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;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)=−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𝑣𝑜𝑙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func>
                        <m:func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16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𝒱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1600"/>
              </a:p>
              <a:p>
                <a:pPr indent="0" fontAlgn="auto">
                  <a:lnSpc>
                    <a:spcPts val="6000"/>
                  </a:lnSpc>
                </a:pPr>
                <a:endParaRPr lang="zh-CN" altLang="en-US" sz="160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25" y="2741295"/>
                <a:ext cx="3771265" cy="2757170"/>
              </a:xfrm>
              <a:prstGeom prst="rect">
                <a:avLst/>
              </a:prstGeom>
              <a:blipFill rotWithShape="1">
                <a:blip r:embed="rId1"/>
                <a:stretch>
                  <a:fillRect b="-26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0" y="5673090"/>
            <a:ext cx="12175490" cy="1147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ts val="2780"/>
              </a:lnSpc>
            </a:pP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Li Angsheng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Pan Yicheng. Structural information and dynamical complexity of networks. IEEE Transactions on Information Theory, 2016.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fontAlgn="auto">
              <a:lnSpc>
                <a:spcPts val="2780"/>
              </a:lnSpc>
            </a:pP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zh-CN" altLang="en-US" sz="1600" b="1">
                <a:latin typeface="Times New Roman Bold" panose="02020603050405020304" charset="0"/>
                <a:cs typeface="Times New Roman Bold" panose="02020603050405020304" charset="0"/>
              </a:rPr>
              <a:t>Li A</a:t>
            </a:r>
            <a:r>
              <a:rPr lang="en-US" altLang="zh-CN" sz="1600" b="1">
                <a:latin typeface="Times New Roman Bold" panose="02020603050405020304" charset="0"/>
                <a:cs typeface="Times New Roman Bold" panose="02020603050405020304" charset="0"/>
              </a:rPr>
              <a:t>ngsheng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Yin X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ianchen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et al. Decoding topologically associating domains with ultra-low resolution Hi-C data by graph structural entropy. Nature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ommunications, 2018.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6595" t="4760"/>
          <a:stretch>
            <a:fillRect/>
          </a:stretch>
        </p:blipFill>
        <p:spPr>
          <a:xfrm>
            <a:off x="1600200" y="2992438"/>
            <a:ext cx="2470785" cy="22536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1500" r="806"/>
          <a:stretch>
            <a:fillRect/>
          </a:stretch>
        </p:blipFill>
        <p:spPr>
          <a:xfrm>
            <a:off x="8202930" y="2919095"/>
            <a:ext cx="3906520" cy="2402205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8" idx="3"/>
            <a:endCxn id="2" idx="1"/>
          </p:cNvCxnSpPr>
          <p:nvPr/>
        </p:nvCxnSpPr>
        <p:spPr>
          <a:xfrm>
            <a:off x="4070985" y="4119880"/>
            <a:ext cx="18034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" idx="3"/>
            <a:endCxn id="9" idx="1"/>
          </p:cNvCxnSpPr>
          <p:nvPr/>
        </p:nvCxnSpPr>
        <p:spPr>
          <a:xfrm>
            <a:off x="8022590" y="4119880"/>
            <a:ext cx="180340" cy="635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9425"/>
            <a:ext cx="1442720" cy="2044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08760" y="1480185"/>
            <a:ext cx="10666730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b="1">
                <a:sym typeface="+mn-ea"/>
              </a:rPr>
              <a:t>2016</a:t>
            </a:r>
            <a:r>
              <a:rPr lang="zh-CN" altLang="en-US" b="1">
                <a:sym typeface="+mn-ea"/>
              </a:rPr>
              <a:t>年，李昂生教授提出了“结构熵”理论，</a:t>
            </a:r>
            <a:r>
              <a:rPr lang="en-US" altLang="zh-CN" b="1">
                <a:sym typeface="+mn-ea"/>
              </a:rPr>
              <a:t>结构熵定义为从网络的随机游走中确定节点的K维编码所需的最小位数</a:t>
            </a:r>
            <a:r>
              <a:rPr lang="zh-CN" altLang="en-US" b="1">
                <a:sym typeface="+mn-ea"/>
              </a:rPr>
              <a:t>；</a:t>
            </a:r>
            <a:r>
              <a:rPr lang="en-US" altLang="zh-CN" b="1">
                <a:sym typeface="+mn-ea"/>
              </a:rPr>
              <a:t>高维结构熵涉及到图的一个划分树，这是一种其节点与图中顶点或顶点集合相对应的特殊树状结构</a:t>
            </a:r>
            <a:r>
              <a:rPr lang="zh-CN" altLang="en-US" b="1">
                <a:sym typeface="+mn-ea"/>
              </a:rPr>
              <a:t>，</a:t>
            </a:r>
            <a:r>
              <a:rPr lang="en-US" altLang="zh-CN" b="1">
                <a:sym typeface="+mn-ea"/>
              </a:rPr>
              <a:t>通过在划分树上最小化K维代码的不确定性来定义高维结构熵，以揭示网络的深层结构和动态复杂性。</a:t>
            </a:r>
            <a:endParaRPr lang="zh-CN" altLang="en-US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793490"/>
            <a:ext cx="18084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ym typeface="+mn-ea"/>
              </a:rPr>
              <a:t>李昂生，教授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北京航空航天大学</a:t>
            </a:r>
            <a:endParaRPr lang="zh-CN" altLang="en-US" sz="1600">
              <a:sym typeface="+mn-ea"/>
            </a:endParaRPr>
          </a:p>
          <a:p>
            <a:endParaRPr lang="zh-CN" altLang="en-US" sz="1200">
              <a:sym typeface="+mn-e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05" y="1547495"/>
            <a:ext cx="4649470" cy="2567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0" y="4159885"/>
            <a:ext cx="9515475" cy="2257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630" y="1526540"/>
            <a:ext cx="4724400" cy="2588895"/>
          </a:xfrm>
          <a:prstGeom prst="rect">
            <a:avLst/>
          </a:prstGeom>
        </p:spPr>
      </p:pic>
      <p:sp>
        <p:nvSpPr>
          <p:cNvPr id="5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/>
              <a:t>Xianghua Zeng, etc., </a:t>
            </a:r>
            <a:r>
              <a:rPr sz="1200" i="1"/>
              <a:t>Effective Exploration Based on the Structural Information Principles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NeurIPS 2024</a:t>
            </a:r>
            <a:endParaRPr lang="en-US" altLang="zh-CN" sz="1200" i="1" dirty="0">
              <a:sym typeface="+mn-ea"/>
            </a:endParaRPr>
          </a:p>
        </p:txBody>
      </p:sp>
      <p:sp>
        <p:nvSpPr>
          <p:cNvPr id="7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高效稳定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强化学习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/>
              <a:t>Xianghua Zeng, etc., </a:t>
            </a:r>
            <a:r>
              <a:rPr sz="1200" i="1"/>
              <a:t>Effective Exploration Based on the Structural Information Principles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NeurIPS 2024</a:t>
            </a:r>
            <a:endParaRPr lang="en-US" altLang="zh-CN" sz="1200" i="1" dirty="0">
              <a:sym typeface="+mn-ea"/>
            </a:endParaRPr>
          </a:p>
        </p:txBody>
      </p:sp>
      <p:sp>
        <p:nvSpPr>
          <p:cNvPr id="7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高效稳定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强化学习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1435735"/>
            <a:ext cx="9994900" cy="4830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/>
              <a:t>Jingyun Zhang, etc., </a:t>
            </a:r>
            <a:r>
              <a:rPr sz="1200" i="1"/>
              <a:t>Unified Pretraining for Recommendation via</a:t>
            </a:r>
            <a:r>
              <a:rPr lang="en-US" sz="1200" i="1"/>
              <a:t> </a:t>
            </a:r>
            <a:r>
              <a:rPr sz="1200" i="1"/>
              <a:t>Hypergraph Structural Entropy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Under </a:t>
            </a:r>
            <a:r>
              <a:rPr lang="en-US" altLang="zh-CN" sz="1200" i="1" dirty="0">
                <a:sym typeface="+mn-ea"/>
              </a:rPr>
              <a:t>review</a:t>
            </a:r>
            <a:endParaRPr lang="en-US" altLang="zh-CN" sz="1200" i="1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5030" y="1106170"/>
            <a:ext cx="6411595" cy="526542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055745" y="3477895"/>
            <a:ext cx="473710" cy="659129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mpd="thickThin" algn="ctr">
            <a:solidFill>
              <a:srgbClr val="FF0000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wrap="square">
            <a:spAutoFit/>
          </a:bodyPr>
          <a:p>
            <a:pPr algn="l"/>
            <a:endParaRPr lang="zh-CN" altLang="en-US" sz="2800" dirty="0"/>
          </a:p>
        </p:txBody>
      </p:sp>
      <p:sp>
        <p:nvSpPr>
          <p:cNvPr id="3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超图结构熵的信息推荐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05" y="1695450"/>
            <a:ext cx="1852295" cy="21221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" y="3831590"/>
            <a:ext cx="3375660" cy="1921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/>
              <a:t>Jingyun Zhang, etc., </a:t>
            </a:r>
            <a:r>
              <a:rPr sz="1200" i="1"/>
              <a:t>Unified Pretraining for Recommendation via</a:t>
            </a:r>
            <a:r>
              <a:rPr lang="en-US" sz="1200" i="1"/>
              <a:t> </a:t>
            </a:r>
            <a:r>
              <a:rPr sz="1200" i="1"/>
              <a:t>Hypergraph Structural Entropy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Under </a:t>
            </a:r>
            <a:r>
              <a:rPr lang="en-US" altLang="zh-CN" sz="1200" i="1" dirty="0">
                <a:sym typeface="+mn-ea"/>
              </a:rPr>
              <a:t>review</a:t>
            </a:r>
            <a:endParaRPr lang="en-US" altLang="zh-CN" sz="1200" i="1" dirty="0">
              <a:sym typeface="+mn-ea"/>
            </a:endParaRPr>
          </a:p>
        </p:txBody>
      </p:sp>
      <p:sp>
        <p:nvSpPr>
          <p:cNvPr id="3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超图结构熵的信息推荐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2063750"/>
            <a:ext cx="4544695" cy="3130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t="1797"/>
          <a:stretch>
            <a:fillRect/>
          </a:stretch>
        </p:blipFill>
        <p:spPr>
          <a:xfrm rot="5400000">
            <a:off x="5790565" y="614680"/>
            <a:ext cx="4971415" cy="661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/>
              <a:t>Jingyun Zhang, etc., </a:t>
            </a:r>
            <a:r>
              <a:rPr sz="1200" i="1"/>
              <a:t>Unified Pretraining for Recommendation via</a:t>
            </a:r>
            <a:r>
              <a:rPr lang="en-US" sz="1200" i="1"/>
              <a:t> </a:t>
            </a:r>
            <a:r>
              <a:rPr sz="1200" i="1"/>
              <a:t>Hypergraph Structural Entropy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Under </a:t>
            </a:r>
            <a:r>
              <a:rPr lang="en-US" altLang="zh-CN" sz="1200" i="1" dirty="0">
                <a:sym typeface="+mn-ea"/>
              </a:rPr>
              <a:t>review</a:t>
            </a:r>
            <a:endParaRPr lang="en-US" altLang="zh-CN" sz="1200" i="1" dirty="0">
              <a:sym typeface="+mn-ea"/>
            </a:endParaRPr>
          </a:p>
        </p:txBody>
      </p:sp>
      <p:sp>
        <p:nvSpPr>
          <p:cNvPr id="3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超图结构熵的信息推荐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465" y="3896360"/>
            <a:ext cx="3494405" cy="2580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310" y="3763010"/>
            <a:ext cx="4462780" cy="25501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316355"/>
            <a:ext cx="4349750" cy="25723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10" y="1010920"/>
            <a:ext cx="4426585" cy="260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/>
              <a:t>Jingyun Zhang, etc., </a:t>
            </a:r>
            <a:r>
              <a:rPr sz="1200" i="1"/>
              <a:t>Unified Pretraining for Recommendation via</a:t>
            </a:r>
            <a:r>
              <a:rPr lang="en-US" sz="1200" i="1"/>
              <a:t> </a:t>
            </a:r>
            <a:r>
              <a:rPr sz="1200" i="1"/>
              <a:t>Hypergraph Structural Entropy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Under </a:t>
            </a:r>
            <a:r>
              <a:rPr lang="en-US" altLang="zh-CN" sz="1200" i="1" dirty="0">
                <a:sym typeface="+mn-ea"/>
              </a:rPr>
              <a:t>review</a:t>
            </a:r>
            <a:endParaRPr lang="en-US" altLang="zh-CN" sz="1200" i="1" dirty="0">
              <a:sym typeface="+mn-ea"/>
            </a:endParaRPr>
          </a:p>
        </p:txBody>
      </p:sp>
      <p:sp>
        <p:nvSpPr>
          <p:cNvPr id="3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超图结构熵的信息推荐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1435735"/>
            <a:ext cx="4260215" cy="5025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155" y="1435735"/>
            <a:ext cx="4565015" cy="5044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/>
              <a:t>Jingyun Zhang, etc., </a:t>
            </a:r>
            <a:r>
              <a:rPr sz="1200" i="1"/>
              <a:t>Unified Pretraining for Recommendation via</a:t>
            </a:r>
            <a:r>
              <a:rPr lang="en-US" sz="1200" i="1"/>
              <a:t> </a:t>
            </a:r>
            <a:r>
              <a:rPr sz="1200" i="1"/>
              <a:t>Hypergraph Structural Entropy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Under </a:t>
            </a:r>
            <a:r>
              <a:rPr lang="en-US" altLang="zh-CN" sz="1200" i="1" dirty="0">
                <a:sym typeface="+mn-ea"/>
              </a:rPr>
              <a:t>review</a:t>
            </a:r>
            <a:endParaRPr lang="en-US" altLang="zh-CN" sz="1200" i="1" dirty="0">
              <a:sym typeface="+mn-ea"/>
            </a:endParaRPr>
          </a:p>
        </p:txBody>
      </p:sp>
      <p:sp>
        <p:nvSpPr>
          <p:cNvPr id="3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超图结构熵的信息推荐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0" y="1565910"/>
            <a:ext cx="4932680" cy="4610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850900"/>
            <a:ext cx="4644390" cy="5610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0"/>
          <p:cNvSpPr txBox="1"/>
          <p:nvPr/>
        </p:nvSpPr>
        <p:spPr>
          <a:xfrm>
            <a:off x="1260859" y="6461566"/>
            <a:ext cx="103910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r"/>
            <a:r>
              <a:rPr lang="en-US" sz="1200" i="1"/>
              <a:t>Jingyun Zhang, etc., </a:t>
            </a:r>
            <a:r>
              <a:rPr sz="1200" i="1"/>
              <a:t>Unified Pretraining for Recommendation via</a:t>
            </a:r>
            <a:r>
              <a:rPr lang="en-US" sz="1200" i="1"/>
              <a:t> </a:t>
            </a:r>
            <a:r>
              <a:rPr sz="1200" i="1"/>
              <a:t>Hypergraph Structural Entropy</a:t>
            </a:r>
            <a:r>
              <a:rPr lang="en-US" sz="1200" i="1" dirty="0">
                <a:sym typeface="+mn-ea"/>
              </a:rPr>
              <a:t>. </a:t>
            </a:r>
            <a:r>
              <a:rPr lang="en-US" altLang="zh-CN" sz="1200" i="1" dirty="0">
                <a:sym typeface="+mn-ea"/>
              </a:rPr>
              <a:t>Under </a:t>
            </a:r>
            <a:r>
              <a:rPr lang="en-US" altLang="zh-CN" sz="1200" i="1" dirty="0">
                <a:sym typeface="+mn-ea"/>
              </a:rPr>
              <a:t>review</a:t>
            </a:r>
            <a:endParaRPr lang="en-US" altLang="zh-CN" sz="1200" i="1" dirty="0">
              <a:sym typeface="+mn-ea"/>
            </a:endParaRPr>
          </a:p>
        </p:txBody>
      </p:sp>
      <p:sp>
        <p:nvSpPr>
          <p:cNvPr id="3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圆角矩形 14"/>
          <p:cNvSpPr/>
          <p:nvPr/>
        </p:nvSpPr>
        <p:spPr>
          <a:xfrm>
            <a:off x="173990" y="915670"/>
            <a:ext cx="6197600" cy="5200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472C4">
                    <a:alpha val="53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超图结构熵的信息推荐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25" y="1974215"/>
            <a:ext cx="5429885" cy="25228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685" y="1974215"/>
            <a:ext cx="6080760" cy="2522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4149" y="2098554"/>
            <a:ext cx="12187744" cy="178766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CCCC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latinLnBrk="1">
              <a:lnSpc>
                <a:spcPct val="120000"/>
              </a:lnSpc>
              <a:defRPr/>
            </a:pPr>
            <a:r>
              <a:rPr lang="zh-CN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应用</a:t>
            </a:r>
            <a:r>
              <a:rPr lang="zh-CN" altLang="en-US" sz="5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篇：网络内容认知与行为对抗技术</a:t>
            </a:r>
            <a:endParaRPr lang="zh-CN" altLang="en-US" sz="5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圆角矩形 108"/>
          <p:cNvSpPr/>
          <p:nvPr/>
        </p:nvSpPr>
        <p:spPr>
          <a:xfrm>
            <a:off x="108223" y="87445"/>
            <a:ext cx="4971003" cy="584131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互联网内容安全与治理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突发性事件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45225" y="5210175"/>
            <a:ext cx="569023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2000" kern="100" dirty="0">
                <a:latin typeface="宋体" pitchFamily="2" charset="-122"/>
                <a:ea typeface="宋体" pitchFamily="2" charset="-122"/>
              </a:rPr>
              <a:t>2023年1月至2月，来自中国的民用高空气球飞入美洲上空，美军派F-22战机将其击落；</a:t>
            </a:r>
            <a:endParaRPr lang="zh-CN" altLang="en-US" sz="2000" kern="1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32" name="Picture 8" descr="https://www.brand2global.com/wp-content/uploads/2016/11/international-social-media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042795"/>
            <a:ext cx="5876290" cy="277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61740" y="5412040"/>
            <a:ext cx="5186035" cy="426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kern="100" dirty="0">
                <a:latin typeface="宋体" pitchFamily="2" charset="-122"/>
                <a:ea typeface="宋体" pitchFamily="2" charset="-122"/>
              </a:rPr>
              <a:t>当前全球互联网每日新增网络消息超</a:t>
            </a:r>
            <a:r>
              <a:rPr lang="en-US" altLang="zh-CN" sz="2000" kern="100" dirty="0">
                <a:latin typeface="宋体" pitchFamily="2" charset="-122"/>
                <a:ea typeface="宋体" pitchFamily="2" charset="-122"/>
              </a:rPr>
              <a:t>100</a:t>
            </a:r>
            <a:r>
              <a:rPr lang="zh-CN" altLang="en-US" sz="2000" kern="100" dirty="0">
                <a:latin typeface="宋体" pitchFamily="2" charset="-122"/>
                <a:ea typeface="宋体" pitchFamily="2" charset="-122"/>
              </a:rPr>
              <a:t>亿条</a:t>
            </a:r>
            <a:endParaRPr lang="zh-CN" altLang="en-US" sz="20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3435"/>
          <a:stretch>
            <a:fillRect/>
          </a:stretch>
        </p:blipFill>
        <p:spPr>
          <a:xfrm>
            <a:off x="6428105" y="2042795"/>
            <a:ext cx="5099685" cy="27724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82600" y="2901950"/>
            <a:ext cx="10769600" cy="1054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3600"/>
              <a:t>二、复杂图结构</a:t>
            </a:r>
            <a:r>
              <a:rPr lang="zh-CN" altLang="en-US" sz="3600"/>
              <a:t>的结构熵理论</a:t>
            </a:r>
            <a:endParaRPr lang="zh-CN" altLang="en-US" sz="3600"/>
          </a:p>
          <a:p>
            <a:pPr indent="0" algn="ctr" fontAlgn="auto">
              <a:lnSpc>
                <a:spcPct val="150000"/>
              </a:lnSpc>
            </a:pPr>
            <a:endParaRPr lang="zh-CN" altLang="en-US" sz="3200"/>
          </a:p>
        </p:txBody>
      </p:sp>
      <p:sp>
        <p:nvSpPr>
          <p:cNvPr id="2" name="圆角矩形 108"/>
          <p:cNvSpPr/>
          <p:nvPr/>
        </p:nvSpPr>
        <p:spPr>
          <a:xfrm>
            <a:off x="78105" y="71755"/>
            <a:ext cx="5876925" cy="584200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基于结构熵的感知与博弈理论及方法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页脚占位符 4"/>
          <p:cNvSpPr txBox="1">
            <a:spLocks noChangeArrowheads="1"/>
          </p:cNvSpPr>
          <p:nvPr/>
        </p:nvSpPr>
        <p:spPr bwMode="auto">
          <a:xfrm>
            <a:off x="1344930" y="6165215"/>
            <a:ext cx="8696960" cy="49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</a:rPr>
              <a:t>战争、疫情、冲突等突发事件时刻都在发生，威胁政府、民众的公共安全</a:t>
            </a:r>
            <a:endParaRPr lang="zh-CN" altLang="en-US" sz="2000" b="1" dirty="0">
              <a:solidFill>
                <a:schemeClr val="tx1"/>
              </a:solidFill>
              <a:latin typeface="Times" panose="00000500000000020000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5415" y="4795520"/>
            <a:ext cx="34213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</a:rPr>
              <a:t>Basil, Saint Paul: entered emergence state after a storm </a:t>
            </a:r>
            <a:r>
              <a:rPr lang="en-US" altLang="zh-CN" sz="1400" dirty="0">
                <a:solidFill>
                  <a:schemeClr val="tx1"/>
                </a:solidFill>
                <a:latin typeface="Times" panose="00000500000000020000" pitchFamily="18" charset="0"/>
              </a:rPr>
              <a:t>(Mar. 13)</a:t>
            </a:r>
            <a:r>
              <a:rPr lang="en-US" altLang="zh-CN" sz="1400" dirty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chemeClr val="tx1"/>
              </a:solidFill>
              <a:latin typeface="Times" panose="00000500000000020000" pitchFamily="18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</a:rPr>
              <a:t>巴西圣保罗：暴风雨后进行紧急状态　</a:t>
            </a:r>
            <a:endParaRPr lang="zh-CN" altLang="en-US" sz="1400" dirty="0">
              <a:solidFill>
                <a:schemeClr val="tx1"/>
              </a:solidFill>
              <a:latin typeface="Times" panose="00000500000000020000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3723005" y="5532755"/>
            <a:ext cx="781685" cy="3098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6939915" y="1468582"/>
            <a:ext cx="1101176" cy="14536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603365" y="5324475"/>
            <a:ext cx="370586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Times" panose="00000500000000020000" pitchFamily="18" charset="0"/>
              </a:rPr>
              <a:t>Indonesia, Sibolga: 2 killed, 2 injured following suicide bomb explosion </a:t>
            </a:r>
            <a:r>
              <a:rPr lang="en-US" altLang="zh-CN" sz="1400" dirty="0">
                <a:solidFill>
                  <a:schemeClr val="tx1"/>
                </a:solidFill>
                <a:latin typeface="Times" panose="00000500000000020000" pitchFamily="18" charset="0"/>
              </a:rPr>
              <a:t>(Mar. 13)</a:t>
            </a:r>
            <a:endParaRPr lang="en-US" altLang="zh-CN" sz="1400" dirty="0">
              <a:solidFill>
                <a:schemeClr val="tx1"/>
              </a:solidFill>
              <a:latin typeface="Times" panose="00000500000000020000" pitchFamily="18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</a:rPr>
              <a:t>印度尼西亚：自杀性炸弹爆炸致</a:t>
            </a:r>
            <a:r>
              <a:rPr lang="en-US" altLang="zh-CN" sz="1400" dirty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</a:rPr>
              <a:t>死</a:t>
            </a:r>
            <a:r>
              <a:rPr lang="en-US" altLang="zh-CN" sz="1400" dirty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</a:rPr>
              <a:t>伤</a:t>
            </a:r>
            <a:endParaRPr lang="zh-CN" altLang="en-US" sz="1400" dirty="0">
              <a:solidFill>
                <a:schemeClr val="tx1"/>
              </a:solidFill>
              <a:latin typeface="Times" panose="00000500000000020000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8828134" y="4656001"/>
            <a:ext cx="147394" cy="5950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成组"/>
          <p:cNvGrpSpPr/>
          <p:nvPr/>
        </p:nvGrpSpPr>
        <p:grpSpPr>
          <a:xfrm>
            <a:off x="216535" y="1045845"/>
            <a:ext cx="11782425" cy="4944110"/>
            <a:chOff x="0" y="0"/>
            <a:chExt cx="14252527" cy="7724549"/>
          </a:xfrm>
        </p:grpSpPr>
        <p:sp>
          <p:nvSpPr>
            <p:cNvPr id="41" name="形状"/>
            <p:cNvSpPr/>
            <p:nvPr/>
          </p:nvSpPr>
          <p:spPr>
            <a:xfrm>
              <a:off x="6154844" y="0"/>
              <a:ext cx="8097684" cy="730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81" y="12766"/>
                  </a:moveTo>
                  <a:lnTo>
                    <a:pt x="13981" y="12766"/>
                  </a:lnTo>
                  <a:lnTo>
                    <a:pt x="13939" y="12750"/>
                  </a:lnTo>
                  <a:lnTo>
                    <a:pt x="13911" y="12766"/>
                  </a:lnTo>
                  <a:lnTo>
                    <a:pt x="13840" y="12844"/>
                  </a:lnTo>
                  <a:lnTo>
                    <a:pt x="13826" y="12875"/>
                  </a:lnTo>
                  <a:lnTo>
                    <a:pt x="13840" y="12922"/>
                  </a:lnTo>
                  <a:lnTo>
                    <a:pt x="13869" y="12938"/>
                  </a:lnTo>
                  <a:lnTo>
                    <a:pt x="13911" y="12922"/>
                  </a:lnTo>
                  <a:lnTo>
                    <a:pt x="13981" y="12844"/>
                  </a:lnTo>
                  <a:lnTo>
                    <a:pt x="13996" y="12797"/>
                  </a:lnTo>
                  <a:lnTo>
                    <a:pt x="13981" y="12766"/>
                  </a:lnTo>
                  <a:close/>
                  <a:moveTo>
                    <a:pt x="14898" y="15523"/>
                  </a:moveTo>
                  <a:lnTo>
                    <a:pt x="14898" y="15523"/>
                  </a:lnTo>
                  <a:lnTo>
                    <a:pt x="14927" y="15617"/>
                  </a:lnTo>
                  <a:lnTo>
                    <a:pt x="14955" y="15664"/>
                  </a:lnTo>
                  <a:lnTo>
                    <a:pt x="14969" y="15711"/>
                  </a:lnTo>
                  <a:lnTo>
                    <a:pt x="14969" y="15773"/>
                  </a:lnTo>
                  <a:lnTo>
                    <a:pt x="14969" y="15804"/>
                  </a:lnTo>
                  <a:lnTo>
                    <a:pt x="14983" y="15836"/>
                  </a:lnTo>
                  <a:lnTo>
                    <a:pt x="14997" y="15851"/>
                  </a:lnTo>
                  <a:lnTo>
                    <a:pt x="15011" y="15867"/>
                  </a:lnTo>
                  <a:lnTo>
                    <a:pt x="15025" y="15867"/>
                  </a:lnTo>
                  <a:lnTo>
                    <a:pt x="15054" y="15867"/>
                  </a:lnTo>
                  <a:lnTo>
                    <a:pt x="15096" y="15851"/>
                  </a:lnTo>
                  <a:lnTo>
                    <a:pt x="15110" y="15836"/>
                  </a:lnTo>
                  <a:lnTo>
                    <a:pt x="15110" y="15726"/>
                  </a:lnTo>
                  <a:lnTo>
                    <a:pt x="15110" y="15632"/>
                  </a:lnTo>
                  <a:lnTo>
                    <a:pt x="15124" y="15601"/>
                  </a:lnTo>
                  <a:lnTo>
                    <a:pt x="15138" y="15617"/>
                  </a:lnTo>
                  <a:lnTo>
                    <a:pt x="15152" y="15664"/>
                  </a:lnTo>
                  <a:lnTo>
                    <a:pt x="15223" y="15758"/>
                  </a:lnTo>
                  <a:lnTo>
                    <a:pt x="15279" y="15820"/>
                  </a:lnTo>
                  <a:lnTo>
                    <a:pt x="15322" y="15851"/>
                  </a:lnTo>
                  <a:lnTo>
                    <a:pt x="15378" y="15867"/>
                  </a:lnTo>
                  <a:lnTo>
                    <a:pt x="15406" y="15867"/>
                  </a:lnTo>
                  <a:lnTo>
                    <a:pt x="15421" y="15867"/>
                  </a:lnTo>
                  <a:lnTo>
                    <a:pt x="15435" y="15851"/>
                  </a:lnTo>
                  <a:lnTo>
                    <a:pt x="15449" y="15836"/>
                  </a:lnTo>
                  <a:lnTo>
                    <a:pt x="15435" y="15820"/>
                  </a:lnTo>
                  <a:lnTo>
                    <a:pt x="15421" y="15773"/>
                  </a:lnTo>
                  <a:lnTo>
                    <a:pt x="15350" y="15679"/>
                  </a:lnTo>
                  <a:lnTo>
                    <a:pt x="15294" y="15601"/>
                  </a:lnTo>
                  <a:lnTo>
                    <a:pt x="15279" y="15570"/>
                  </a:lnTo>
                  <a:lnTo>
                    <a:pt x="15279" y="15538"/>
                  </a:lnTo>
                  <a:lnTo>
                    <a:pt x="15294" y="15523"/>
                  </a:lnTo>
                  <a:lnTo>
                    <a:pt x="15364" y="15444"/>
                  </a:lnTo>
                  <a:lnTo>
                    <a:pt x="15378" y="15413"/>
                  </a:lnTo>
                  <a:lnTo>
                    <a:pt x="15392" y="15366"/>
                  </a:lnTo>
                  <a:lnTo>
                    <a:pt x="15378" y="15350"/>
                  </a:lnTo>
                  <a:lnTo>
                    <a:pt x="15336" y="15335"/>
                  </a:lnTo>
                  <a:lnTo>
                    <a:pt x="15167" y="15335"/>
                  </a:lnTo>
                  <a:lnTo>
                    <a:pt x="15152" y="15335"/>
                  </a:lnTo>
                  <a:lnTo>
                    <a:pt x="15138" y="15319"/>
                  </a:lnTo>
                  <a:lnTo>
                    <a:pt x="15138" y="15303"/>
                  </a:lnTo>
                  <a:lnTo>
                    <a:pt x="15138" y="15272"/>
                  </a:lnTo>
                  <a:lnTo>
                    <a:pt x="15152" y="15241"/>
                  </a:lnTo>
                  <a:lnTo>
                    <a:pt x="15223" y="15147"/>
                  </a:lnTo>
                  <a:lnTo>
                    <a:pt x="15223" y="15131"/>
                  </a:lnTo>
                  <a:lnTo>
                    <a:pt x="15223" y="15115"/>
                  </a:lnTo>
                  <a:lnTo>
                    <a:pt x="15195" y="15100"/>
                  </a:lnTo>
                  <a:lnTo>
                    <a:pt x="15167" y="15100"/>
                  </a:lnTo>
                  <a:lnTo>
                    <a:pt x="15124" y="15115"/>
                  </a:lnTo>
                  <a:lnTo>
                    <a:pt x="15082" y="15147"/>
                  </a:lnTo>
                  <a:lnTo>
                    <a:pt x="15025" y="15241"/>
                  </a:lnTo>
                  <a:lnTo>
                    <a:pt x="14927" y="15429"/>
                  </a:lnTo>
                  <a:lnTo>
                    <a:pt x="14898" y="15523"/>
                  </a:lnTo>
                  <a:close/>
                  <a:moveTo>
                    <a:pt x="13869" y="15194"/>
                  </a:moveTo>
                  <a:lnTo>
                    <a:pt x="13869" y="15194"/>
                  </a:lnTo>
                  <a:lnTo>
                    <a:pt x="13883" y="15256"/>
                  </a:lnTo>
                  <a:lnTo>
                    <a:pt x="13897" y="15303"/>
                  </a:lnTo>
                  <a:lnTo>
                    <a:pt x="13911" y="15350"/>
                  </a:lnTo>
                  <a:lnTo>
                    <a:pt x="13967" y="15460"/>
                  </a:lnTo>
                  <a:lnTo>
                    <a:pt x="13981" y="15507"/>
                  </a:lnTo>
                  <a:lnTo>
                    <a:pt x="14024" y="15538"/>
                  </a:lnTo>
                  <a:lnTo>
                    <a:pt x="14066" y="15554"/>
                  </a:lnTo>
                  <a:lnTo>
                    <a:pt x="14094" y="15554"/>
                  </a:lnTo>
                  <a:lnTo>
                    <a:pt x="14207" y="15554"/>
                  </a:lnTo>
                  <a:lnTo>
                    <a:pt x="14235" y="15554"/>
                  </a:lnTo>
                  <a:lnTo>
                    <a:pt x="14278" y="15570"/>
                  </a:lnTo>
                  <a:lnTo>
                    <a:pt x="14334" y="15585"/>
                  </a:lnTo>
                  <a:lnTo>
                    <a:pt x="14376" y="15601"/>
                  </a:lnTo>
                  <a:lnTo>
                    <a:pt x="14419" y="15632"/>
                  </a:lnTo>
                  <a:lnTo>
                    <a:pt x="14475" y="15632"/>
                  </a:lnTo>
                  <a:lnTo>
                    <a:pt x="14503" y="15632"/>
                  </a:lnTo>
                  <a:lnTo>
                    <a:pt x="14546" y="15617"/>
                  </a:lnTo>
                  <a:lnTo>
                    <a:pt x="14574" y="15570"/>
                  </a:lnTo>
                  <a:lnTo>
                    <a:pt x="14616" y="15460"/>
                  </a:lnTo>
                  <a:lnTo>
                    <a:pt x="14630" y="15413"/>
                  </a:lnTo>
                  <a:lnTo>
                    <a:pt x="14659" y="15366"/>
                  </a:lnTo>
                  <a:lnTo>
                    <a:pt x="14729" y="15272"/>
                  </a:lnTo>
                  <a:lnTo>
                    <a:pt x="14743" y="15225"/>
                  </a:lnTo>
                  <a:lnTo>
                    <a:pt x="14772" y="15131"/>
                  </a:lnTo>
                  <a:lnTo>
                    <a:pt x="14786" y="15100"/>
                  </a:lnTo>
                  <a:lnTo>
                    <a:pt x="14814" y="15068"/>
                  </a:lnTo>
                  <a:lnTo>
                    <a:pt x="14856" y="15053"/>
                  </a:lnTo>
                  <a:lnTo>
                    <a:pt x="14870" y="15037"/>
                  </a:lnTo>
                  <a:lnTo>
                    <a:pt x="14870" y="15021"/>
                  </a:lnTo>
                  <a:lnTo>
                    <a:pt x="14870" y="15006"/>
                  </a:lnTo>
                  <a:lnTo>
                    <a:pt x="14856" y="14990"/>
                  </a:lnTo>
                  <a:lnTo>
                    <a:pt x="14814" y="14974"/>
                  </a:lnTo>
                  <a:lnTo>
                    <a:pt x="14786" y="14943"/>
                  </a:lnTo>
                  <a:lnTo>
                    <a:pt x="14772" y="14880"/>
                  </a:lnTo>
                  <a:lnTo>
                    <a:pt x="14772" y="14865"/>
                  </a:lnTo>
                  <a:lnTo>
                    <a:pt x="14772" y="14739"/>
                  </a:lnTo>
                  <a:lnTo>
                    <a:pt x="14772" y="14708"/>
                  </a:lnTo>
                  <a:lnTo>
                    <a:pt x="14786" y="14645"/>
                  </a:lnTo>
                  <a:lnTo>
                    <a:pt x="14814" y="14614"/>
                  </a:lnTo>
                  <a:lnTo>
                    <a:pt x="14856" y="14598"/>
                  </a:lnTo>
                  <a:lnTo>
                    <a:pt x="14870" y="14583"/>
                  </a:lnTo>
                  <a:lnTo>
                    <a:pt x="14884" y="14551"/>
                  </a:lnTo>
                  <a:lnTo>
                    <a:pt x="14884" y="14536"/>
                  </a:lnTo>
                  <a:lnTo>
                    <a:pt x="14884" y="14504"/>
                  </a:lnTo>
                  <a:lnTo>
                    <a:pt x="14856" y="14473"/>
                  </a:lnTo>
                  <a:lnTo>
                    <a:pt x="14828" y="14426"/>
                  </a:lnTo>
                  <a:lnTo>
                    <a:pt x="14786" y="14379"/>
                  </a:lnTo>
                  <a:lnTo>
                    <a:pt x="14743" y="14363"/>
                  </a:lnTo>
                  <a:lnTo>
                    <a:pt x="14701" y="14348"/>
                  </a:lnTo>
                  <a:lnTo>
                    <a:pt x="14645" y="14363"/>
                  </a:lnTo>
                  <a:lnTo>
                    <a:pt x="14475" y="14457"/>
                  </a:lnTo>
                  <a:lnTo>
                    <a:pt x="14433" y="14489"/>
                  </a:lnTo>
                  <a:lnTo>
                    <a:pt x="14391" y="14536"/>
                  </a:lnTo>
                  <a:lnTo>
                    <a:pt x="14250" y="14739"/>
                  </a:lnTo>
                  <a:lnTo>
                    <a:pt x="14207" y="14786"/>
                  </a:lnTo>
                  <a:lnTo>
                    <a:pt x="14165" y="14818"/>
                  </a:lnTo>
                  <a:lnTo>
                    <a:pt x="14137" y="14849"/>
                  </a:lnTo>
                  <a:lnTo>
                    <a:pt x="14024" y="14896"/>
                  </a:lnTo>
                  <a:lnTo>
                    <a:pt x="13996" y="14912"/>
                  </a:lnTo>
                  <a:lnTo>
                    <a:pt x="13911" y="14990"/>
                  </a:lnTo>
                  <a:lnTo>
                    <a:pt x="13883" y="15037"/>
                  </a:lnTo>
                  <a:lnTo>
                    <a:pt x="13869" y="15084"/>
                  </a:lnTo>
                  <a:lnTo>
                    <a:pt x="13869" y="15194"/>
                  </a:lnTo>
                  <a:close/>
                  <a:moveTo>
                    <a:pt x="15378" y="14175"/>
                  </a:moveTo>
                  <a:lnTo>
                    <a:pt x="15378" y="14175"/>
                  </a:lnTo>
                  <a:lnTo>
                    <a:pt x="15336" y="14207"/>
                  </a:lnTo>
                  <a:lnTo>
                    <a:pt x="15308" y="14238"/>
                  </a:lnTo>
                  <a:lnTo>
                    <a:pt x="15265" y="14348"/>
                  </a:lnTo>
                  <a:lnTo>
                    <a:pt x="15265" y="14363"/>
                  </a:lnTo>
                  <a:lnTo>
                    <a:pt x="15265" y="14379"/>
                  </a:lnTo>
                  <a:lnTo>
                    <a:pt x="15279" y="14395"/>
                  </a:lnTo>
                  <a:lnTo>
                    <a:pt x="15294" y="14379"/>
                  </a:lnTo>
                  <a:lnTo>
                    <a:pt x="15336" y="14363"/>
                  </a:lnTo>
                  <a:lnTo>
                    <a:pt x="15378" y="14348"/>
                  </a:lnTo>
                  <a:lnTo>
                    <a:pt x="15421" y="14363"/>
                  </a:lnTo>
                  <a:lnTo>
                    <a:pt x="15463" y="14395"/>
                  </a:lnTo>
                  <a:lnTo>
                    <a:pt x="15519" y="14410"/>
                  </a:lnTo>
                  <a:lnTo>
                    <a:pt x="15547" y="14410"/>
                  </a:lnTo>
                  <a:lnTo>
                    <a:pt x="15590" y="14410"/>
                  </a:lnTo>
                  <a:lnTo>
                    <a:pt x="15646" y="14442"/>
                  </a:lnTo>
                  <a:lnTo>
                    <a:pt x="15689" y="14457"/>
                  </a:lnTo>
                  <a:lnTo>
                    <a:pt x="15703" y="14457"/>
                  </a:lnTo>
                  <a:lnTo>
                    <a:pt x="15717" y="14457"/>
                  </a:lnTo>
                  <a:lnTo>
                    <a:pt x="15731" y="14442"/>
                  </a:lnTo>
                  <a:lnTo>
                    <a:pt x="15731" y="14426"/>
                  </a:lnTo>
                  <a:lnTo>
                    <a:pt x="15731" y="14238"/>
                  </a:lnTo>
                  <a:lnTo>
                    <a:pt x="15731" y="14191"/>
                  </a:lnTo>
                  <a:lnTo>
                    <a:pt x="15703" y="14144"/>
                  </a:lnTo>
                  <a:lnTo>
                    <a:pt x="15632" y="14082"/>
                  </a:lnTo>
                  <a:lnTo>
                    <a:pt x="15618" y="14066"/>
                  </a:lnTo>
                  <a:lnTo>
                    <a:pt x="15604" y="14050"/>
                  </a:lnTo>
                  <a:lnTo>
                    <a:pt x="15576" y="14066"/>
                  </a:lnTo>
                  <a:lnTo>
                    <a:pt x="15562" y="14082"/>
                  </a:lnTo>
                  <a:lnTo>
                    <a:pt x="15505" y="14144"/>
                  </a:lnTo>
                  <a:lnTo>
                    <a:pt x="15449" y="14175"/>
                  </a:lnTo>
                  <a:lnTo>
                    <a:pt x="15406" y="14175"/>
                  </a:lnTo>
                  <a:lnTo>
                    <a:pt x="15378" y="14175"/>
                  </a:lnTo>
                  <a:close/>
                  <a:moveTo>
                    <a:pt x="15181" y="12092"/>
                  </a:moveTo>
                  <a:lnTo>
                    <a:pt x="15181" y="12092"/>
                  </a:lnTo>
                  <a:lnTo>
                    <a:pt x="15181" y="12077"/>
                  </a:lnTo>
                  <a:lnTo>
                    <a:pt x="15181" y="12061"/>
                  </a:lnTo>
                  <a:lnTo>
                    <a:pt x="15167" y="12061"/>
                  </a:lnTo>
                  <a:lnTo>
                    <a:pt x="15152" y="12077"/>
                  </a:lnTo>
                  <a:lnTo>
                    <a:pt x="15082" y="12139"/>
                  </a:lnTo>
                  <a:lnTo>
                    <a:pt x="15054" y="12202"/>
                  </a:lnTo>
                  <a:lnTo>
                    <a:pt x="15040" y="12249"/>
                  </a:lnTo>
                  <a:lnTo>
                    <a:pt x="15040" y="12280"/>
                  </a:lnTo>
                  <a:lnTo>
                    <a:pt x="15054" y="12343"/>
                  </a:lnTo>
                  <a:lnTo>
                    <a:pt x="15068" y="12406"/>
                  </a:lnTo>
                  <a:lnTo>
                    <a:pt x="15096" y="12437"/>
                  </a:lnTo>
                  <a:lnTo>
                    <a:pt x="15096" y="12453"/>
                  </a:lnTo>
                  <a:lnTo>
                    <a:pt x="15110" y="12468"/>
                  </a:lnTo>
                  <a:lnTo>
                    <a:pt x="15124" y="12453"/>
                  </a:lnTo>
                  <a:lnTo>
                    <a:pt x="15124" y="12437"/>
                  </a:lnTo>
                  <a:lnTo>
                    <a:pt x="15167" y="12249"/>
                  </a:lnTo>
                  <a:lnTo>
                    <a:pt x="15181" y="12124"/>
                  </a:lnTo>
                  <a:lnTo>
                    <a:pt x="15181" y="12092"/>
                  </a:lnTo>
                  <a:close/>
                  <a:moveTo>
                    <a:pt x="14574" y="16306"/>
                  </a:moveTo>
                  <a:lnTo>
                    <a:pt x="14574" y="16306"/>
                  </a:lnTo>
                  <a:lnTo>
                    <a:pt x="14588" y="16306"/>
                  </a:lnTo>
                  <a:lnTo>
                    <a:pt x="14602" y="16306"/>
                  </a:lnTo>
                  <a:lnTo>
                    <a:pt x="14616" y="16290"/>
                  </a:lnTo>
                  <a:lnTo>
                    <a:pt x="14602" y="16274"/>
                  </a:lnTo>
                  <a:lnTo>
                    <a:pt x="14588" y="16227"/>
                  </a:lnTo>
                  <a:lnTo>
                    <a:pt x="14546" y="16180"/>
                  </a:lnTo>
                  <a:lnTo>
                    <a:pt x="14503" y="16149"/>
                  </a:lnTo>
                  <a:lnTo>
                    <a:pt x="14334" y="16118"/>
                  </a:lnTo>
                  <a:lnTo>
                    <a:pt x="14235" y="16071"/>
                  </a:lnTo>
                  <a:lnTo>
                    <a:pt x="14193" y="16039"/>
                  </a:lnTo>
                  <a:lnTo>
                    <a:pt x="14151" y="16024"/>
                  </a:lnTo>
                  <a:lnTo>
                    <a:pt x="14094" y="16024"/>
                  </a:lnTo>
                  <a:lnTo>
                    <a:pt x="14066" y="16024"/>
                  </a:lnTo>
                  <a:lnTo>
                    <a:pt x="13953" y="16024"/>
                  </a:lnTo>
                  <a:lnTo>
                    <a:pt x="13854" y="16024"/>
                  </a:lnTo>
                  <a:lnTo>
                    <a:pt x="13742" y="16024"/>
                  </a:lnTo>
                  <a:lnTo>
                    <a:pt x="13516" y="16024"/>
                  </a:lnTo>
                  <a:lnTo>
                    <a:pt x="13488" y="16024"/>
                  </a:lnTo>
                  <a:lnTo>
                    <a:pt x="13516" y="16039"/>
                  </a:lnTo>
                  <a:lnTo>
                    <a:pt x="13685" y="16149"/>
                  </a:lnTo>
                  <a:lnTo>
                    <a:pt x="13784" y="16180"/>
                  </a:lnTo>
                  <a:lnTo>
                    <a:pt x="14094" y="16243"/>
                  </a:lnTo>
                  <a:lnTo>
                    <a:pt x="14207" y="16243"/>
                  </a:lnTo>
                  <a:lnTo>
                    <a:pt x="14292" y="16243"/>
                  </a:lnTo>
                  <a:lnTo>
                    <a:pt x="14405" y="16259"/>
                  </a:lnTo>
                  <a:lnTo>
                    <a:pt x="14574" y="16306"/>
                  </a:lnTo>
                  <a:close/>
                  <a:moveTo>
                    <a:pt x="14997" y="13126"/>
                  </a:moveTo>
                  <a:lnTo>
                    <a:pt x="14997" y="13126"/>
                  </a:lnTo>
                  <a:lnTo>
                    <a:pt x="14983" y="13189"/>
                  </a:lnTo>
                  <a:lnTo>
                    <a:pt x="14997" y="13251"/>
                  </a:lnTo>
                  <a:lnTo>
                    <a:pt x="15025" y="13361"/>
                  </a:lnTo>
                  <a:lnTo>
                    <a:pt x="15054" y="13408"/>
                  </a:lnTo>
                  <a:lnTo>
                    <a:pt x="15082" y="13455"/>
                  </a:lnTo>
                  <a:lnTo>
                    <a:pt x="15110" y="13486"/>
                  </a:lnTo>
                  <a:lnTo>
                    <a:pt x="15152" y="13486"/>
                  </a:lnTo>
                  <a:lnTo>
                    <a:pt x="15181" y="13502"/>
                  </a:lnTo>
                  <a:lnTo>
                    <a:pt x="15223" y="13533"/>
                  </a:lnTo>
                  <a:lnTo>
                    <a:pt x="15336" y="13612"/>
                  </a:lnTo>
                  <a:lnTo>
                    <a:pt x="15378" y="13659"/>
                  </a:lnTo>
                  <a:lnTo>
                    <a:pt x="15421" y="13706"/>
                  </a:lnTo>
                  <a:lnTo>
                    <a:pt x="15435" y="13737"/>
                  </a:lnTo>
                  <a:lnTo>
                    <a:pt x="15463" y="13784"/>
                  </a:lnTo>
                  <a:lnTo>
                    <a:pt x="15505" y="13831"/>
                  </a:lnTo>
                  <a:lnTo>
                    <a:pt x="15547" y="13847"/>
                  </a:lnTo>
                  <a:lnTo>
                    <a:pt x="15562" y="13847"/>
                  </a:lnTo>
                  <a:lnTo>
                    <a:pt x="15576" y="13847"/>
                  </a:lnTo>
                  <a:lnTo>
                    <a:pt x="15590" y="13831"/>
                  </a:lnTo>
                  <a:lnTo>
                    <a:pt x="15590" y="13815"/>
                  </a:lnTo>
                  <a:lnTo>
                    <a:pt x="15590" y="13784"/>
                  </a:lnTo>
                  <a:lnTo>
                    <a:pt x="15590" y="13721"/>
                  </a:lnTo>
                  <a:lnTo>
                    <a:pt x="15562" y="13674"/>
                  </a:lnTo>
                  <a:lnTo>
                    <a:pt x="15491" y="13549"/>
                  </a:lnTo>
                  <a:lnTo>
                    <a:pt x="15449" y="13502"/>
                  </a:lnTo>
                  <a:lnTo>
                    <a:pt x="15406" y="13455"/>
                  </a:lnTo>
                  <a:lnTo>
                    <a:pt x="15294" y="13377"/>
                  </a:lnTo>
                  <a:lnTo>
                    <a:pt x="15265" y="13345"/>
                  </a:lnTo>
                  <a:lnTo>
                    <a:pt x="15251" y="13298"/>
                  </a:lnTo>
                  <a:lnTo>
                    <a:pt x="15265" y="13204"/>
                  </a:lnTo>
                  <a:lnTo>
                    <a:pt x="15308" y="13095"/>
                  </a:lnTo>
                  <a:lnTo>
                    <a:pt x="15294" y="13048"/>
                  </a:lnTo>
                  <a:lnTo>
                    <a:pt x="15265" y="13001"/>
                  </a:lnTo>
                  <a:lnTo>
                    <a:pt x="15237" y="12985"/>
                  </a:lnTo>
                  <a:lnTo>
                    <a:pt x="15181" y="12969"/>
                  </a:lnTo>
                  <a:lnTo>
                    <a:pt x="15138" y="12985"/>
                  </a:lnTo>
                  <a:lnTo>
                    <a:pt x="15096" y="13001"/>
                  </a:lnTo>
                  <a:lnTo>
                    <a:pt x="15054" y="13048"/>
                  </a:lnTo>
                  <a:lnTo>
                    <a:pt x="15025" y="13095"/>
                  </a:lnTo>
                  <a:lnTo>
                    <a:pt x="14997" y="13126"/>
                  </a:lnTo>
                  <a:close/>
                  <a:moveTo>
                    <a:pt x="21487" y="4856"/>
                  </a:moveTo>
                  <a:lnTo>
                    <a:pt x="21487" y="4856"/>
                  </a:lnTo>
                  <a:lnTo>
                    <a:pt x="21529" y="4824"/>
                  </a:lnTo>
                  <a:lnTo>
                    <a:pt x="21544" y="4777"/>
                  </a:lnTo>
                  <a:lnTo>
                    <a:pt x="21600" y="3744"/>
                  </a:lnTo>
                  <a:lnTo>
                    <a:pt x="21586" y="3697"/>
                  </a:lnTo>
                  <a:lnTo>
                    <a:pt x="21558" y="3650"/>
                  </a:lnTo>
                  <a:lnTo>
                    <a:pt x="21515" y="3634"/>
                  </a:lnTo>
                  <a:lnTo>
                    <a:pt x="21431" y="3603"/>
                  </a:lnTo>
                  <a:lnTo>
                    <a:pt x="21402" y="3587"/>
                  </a:lnTo>
                  <a:lnTo>
                    <a:pt x="21360" y="3556"/>
                  </a:lnTo>
                  <a:lnTo>
                    <a:pt x="21304" y="3493"/>
                  </a:lnTo>
                  <a:lnTo>
                    <a:pt x="21205" y="3430"/>
                  </a:lnTo>
                  <a:lnTo>
                    <a:pt x="21177" y="3399"/>
                  </a:lnTo>
                  <a:lnTo>
                    <a:pt x="21120" y="3383"/>
                  </a:lnTo>
                  <a:lnTo>
                    <a:pt x="21064" y="3383"/>
                  </a:lnTo>
                  <a:lnTo>
                    <a:pt x="20965" y="3383"/>
                  </a:lnTo>
                  <a:lnTo>
                    <a:pt x="20923" y="3368"/>
                  </a:lnTo>
                  <a:lnTo>
                    <a:pt x="20866" y="3352"/>
                  </a:lnTo>
                  <a:lnTo>
                    <a:pt x="20824" y="3321"/>
                  </a:lnTo>
                  <a:lnTo>
                    <a:pt x="20782" y="3305"/>
                  </a:lnTo>
                  <a:lnTo>
                    <a:pt x="20725" y="3305"/>
                  </a:lnTo>
                  <a:lnTo>
                    <a:pt x="20697" y="3305"/>
                  </a:lnTo>
                  <a:lnTo>
                    <a:pt x="20598" y="3305"/>
                  </a:lnTo>
                  <a:lnTo>
                    <a:pt x="20584" y="3321"/>
                  </a:lnTo>
                  <a:lnTo>
                    <a:pt x="20584" y="3368"/>
                  </a:lnTo>
                  <a:lnTo>
                    <a:pt x="20627" y="3540"/>
                  </a:lnTo>
                  <a:lnTo>
                    <a:pt x="20612" y="3603"/>
                  </a:lnTo>
                  <a:lnTo>
                    <a:pt x="20584" y="3634"/>
                  </a:lnTo>
                  <a:lnTo>
                    <a:pt x="20556" y="3650"/>
                  </a:lnTo>
                  <a:lnTo>
                    <a:pt x="20500" y="3665"/>
                  </a:lnTo>
                  <a:lnTo>
                    <a:pt x="20457" y="3650"/>
                  </a:lnTo>
                  <a:lnTo>
                    <a:pt x="20415" y="3634"/>
                  </a:lnTo>
                  <a:lnTo>
                    <a:pt x="20373" y="3603"/>
                  </a:lnTo>
                  <a:lnTo>
                    <a:pt x="20330" y="3556"/>
                  </a:lnTo>
                  <a:lnTo>
                    <a:pt x="20316" y="3509"/>
                  </a:lnTo>
                  <a:lnTo>
                    <a:pt x="20288" y="3415"/>
                  </a:lnTo>
                  <a:lnTo>
                    <a:pt x="20274" y="3383"/>
                  </a:lnTo>
                  <a:lnTo>
                    <a:pt x="20231" y="3383"/>
                  </a:lnTo>
                  <a:lnTo>
                    <a:pt x="20147" y="3383"/>
                  </a:lnTo>
                  <a:lnTo>
                    <a:pt x="20090" y="3383"/>
                  </a:lnTo>
                  <a:lnTo>
                    <a:pt x="20048" y="3415"/>
                  </a:lnTo>
                  <a:lnTo>
                    <a:pt x="20006" y="3430"/>
                  </a:lnTo>
                  <a:lnTo>
                    <a:pt x="19963" y="3430"/>
                  </a:lnTo>
                  <a:lnTo>
                    <a:pt x="19865" y="3399"/>
                  </a:lnTo>
                  <a:lnTo>
                    <a:pt x="19752" y="3383"/>
                  </a:lnTo>
                  <a:lnTo>
                    <a:pt x="19653" y="3383"/>
                  </a:lnTo>
                  <a:lnTo>
                    <a:pt x="19611" y="3383"/>
                  </a:lnTo>
                  <a:lnTo>
                    <a:pt x="19568" y="3415"/>
                  </a:lnTo>
                  <a:lnTo>
                    <a:pt x="19554" y="3430"/>
                  </a:lnTo>
                  <a:lnTo>
                    <a:pt x="19526" y="3430"/>
                  </a:lnTo>
                  <a:lnTo>
                    <a:pt x="19498" y="3415"/>
                  </a:lnTo>
                  <a:lnTo>
                    <a:pt x="19441" y="3336"/>
                  </a:lnTo>
                  <a:lnTo>
                    <a:pt x="19413" y="3289"/>
                  </a:lnTo>
                  <a:lnTo>
                    <a:pt x="19399" y="3242"/>
                  </a:lnTo>
                  <a:lnTo>
                    <a:pt x="19399" y="3133"/>
                  </a:lnTo>
                  <a:lnTo>
                    <a:pt x="19385" y="3086"/>
                  </a:lnTo>
                  <a:lnTo>
                    <a:pt x="19343" y="3039"/>
                  </a:lnTo>
                  <a:lnTo>
                    <a:pt x="19230" y="2945"/>
                  </a:lnTo>
                  <a:lnTo>
                    <a:pt x="19187" y="2929"/>
                  </a:lnTo>
                  <a:lnTo>
                    <a:pt x="19131" y="2913"/>
                  </a:lnTo>
                  <a:lnTo>
                    <a:pt x="18905" y="2913"/>
                  </a:lnTo>
                  <a:lnTo>
                    <a:pt x="18792" y="2913"/>
                  </a:lnTo>
                  <a:lnTo>
                    <a:pt x="18553" y="2913"/>
                  </a:lnTo>
                  <a:lnTo>
                    <a:pt x="18510" y="2898"/>
                  </a:lnTo>
                  <a:lnTo>
                    <a:pt x="18496" y="2882"/>
                  </a:lnTo>
                  <a:lnTo>
                    <a:pt x="18482" y="2835"/>
                  </a:lnTo>
                  <a:lnTo>
                    <a:pt x="18468" y="2804"/>
                  </a:lnTo>
                  <a:lnTo>
                    <a:pt x="18383" y="2725"/>
                  </a:lnTo>
                  <a:lnTo>
                    <a:pt x="18270" y="2647"/>
                  </a:lnTo>
                  <a:lnTo>
                    <a:pt x="18242" y="2600"/>
                  </a:lnTo>
                  <a:lnTo>
                    <a:pt x="18228" y="2553"/>
                  </a:lnTo>
                  <a:lnTo>
                    <a:pt x="18228" y="2522"/>
                  </a:lnTo>
                  <a:lnTo>
                    <a:pt x="18200" y="2475"/>
                  </a:lnTo>
                  <a:lnTo>
                    <a:pt x="18172" y="2444"/>
                  </a:lnTo>
                  <a:lnTo>
                    <a:pt x="17452" y="2240"/>
                  </a:lnTo>
                  <a:lnTo>
                    <a:pt x="17410" y="2240"/>
                  </a:lnTo>
                  <a:lnTo>
                    <a:pt x="17396" y="2256"/>
                  </a:lnTo>
                  <a:lnTo>
                    <a:pt x="17396" y="2271"/>
                  </a:lnTo>
                  <a:lnTo>
                    <a:pt x="17382" y="2303"/>
                  </a:lnTo>
                  <a:lnTo>
                    <a:pt x="17339" y="2334"/>
                  </a:lnTo>
                  <a:lnTo>
                    <a:pt x="17226" y="2428"/>
                  </a:lnTo>
                  <a:lnTo>
                    <a:pt x="17198" y="2459"/>
                  </a:lnTo>
                  <a:lnTo>
                    <a:pt x="17198" y="2522"/>
                  </a:lnTo>
                  <a:lnTo>
                    <a:pt x="17240" y="2631"/>
                  </a:lnTo>
                  <a:lnTo>
                    <a:pt x="17240" y="2647"/>
                  </a:lnTo>
                  <a:lnTo>
                    <a:pt x="17240" y="2678"/>
                  </a:lnTo>
                  <a:lnTo>
                    <a:pt x="17226" y="2694"/>
                  </a:lnTo>
                  <a:lnTo>
                    <a:pt x="17198" y="2710"/>
                  </a:lnTo>
                  <a:lnTo>
                    <a:pt x="17099" y="2741"/>
                  </a:lnTo>
                  <a:lnTo>
                    <a:pt x="16987" y="2757"/>
                  </a:lnTo>
                  <a:lnTo>
                    <a:pt x="16972" y="2757"/>
                  </a:lnTo>
                  <a:lnTo>
                    <a:pt x="16860" y="2741"/>
                  </a:lnTo>
                  <a:lnTo>
                    <a:pt x="16761" y="2710"/>
                  </a:lnTo>
                  <a:lnTo>
                    <a:pt x="16704" y="2710"/>
                  </a:lnTo>
                  <a:lnTo>
                    <a:pt x="16662" y="2725"/>
                  </a:lnTo>
                  <a:lnTo>
                    <a:pt x="16634" y="2741"/>
                  </a:lnTo>
                  <a:lnTo>
                    <a:pt x="16577" y="2741"/>
                  </a:lnTo>
                  <a:lnTo>
                    <a:pt x="16549" y="2710"/>
                  </a:lnTo>
                  <a:lnTo>
                    <a:pt x="16450" y="2663"/>
                  </a:lnTo>
                  <a:lnTo>
                    <a:pt x="16408" y="2631"/>
                  </a:lnTo>
                  <a:lnTo>
                    <a:pt x="16394" y="2631"/>
                  </a:lnTo>
                  <a:lnTo>
                    <a:pt x="16380" y="2631"/>
                  </a:lnTo>
                  <a:lnTo>
                    <a:pt x="16366" y="2647"/>
                  </a:lnTo>
                  <a:lnTo>
                    <a:pt x="16352" y="2678"/>
                  </a:lnTo>
                  <a:lnTo>
                    <a:pt x="16352" y="2772"/>
                  </a:lnTo>
                  <a:lnTo>
                    <a:pt x="16352" y="2835"/>
                  </a:lnTo>
                  <a:lnTo>
                    <a:pt x="16323" y="2882"/>
                  </a:lnTo>
                  <a:lnTo>
                    <a:pt x="16253" y="2945"/>
                  </a:lnTo>
                  <a:lnTo>
                    <a:pt x="16239" y="2960"/>
                  </a:lnTo>
                  <a:lnTo>
                    <a:pt x="16225" y="2960"/>
                  </a:lnTo>
                  <a:lnTo>
                    <a:pt x="16211" y="2960"/>
                  </a:lnTo>
                  <a:lnTo>
                    <a:pt x="16182" y="2945"/>
                  </a:lnTo>
                  <a:lnTo>
                    <a:pt x="16112" y="2819"/>
                  </a:lnTo>
                  <a:lnTo>
                    <a:pt x="16055" y="2710"/>
                  </a:lnTo>
                  <a:lnTo>
                    <a:pt x="15971" y="2584"/>
                  </a:lnTo>
                  <a:lnTo>
                    <a:pt x="15957" y="2537"/>
                  </a:lnTo>
                  <a:lnTo>
                    <a:pt x="15971" y="2475"/>
                  </a:lnTo>
                  <a:lnTo>
                    <a:pt x="16055" y="2350"/>
                  </a:lnTo>
                  <a:lnTo>
                    <a:pt x="16069" y="2303"/>
                  </a:lnTo>
                  <a:lnTo>
                    <a:pt x="16084" y="2240"/>
                  </a:lnTo>
                  <a:lnTo>
                    <a:pt x="16084" y="2209"/>
                  </a:lnTo>
                  <a:lnTo>
                    <a:pt x="16069" y="2162"/>
                  </a:lnTo>
                  <a:lnTo>
                    <a:pt x="16041" y="2099"/>
                  </a:lnTo>
                  <a:lnTo>
                    <a:pt x="15985" y="2036"/>
                  </a:lnTo>
                  <a:lnTo>
                    <a:pt x="15886" y="1974"/>
                  </a:lnTo>
                  <a:lnTo>
                    <a:pt x="15858" y="1942"/>
                  </a:lnTo>
                  <a:lnTo>
                    <a:pt x="15801" y="1927"/>
                  </a:lnTo>
                  <a:lnTo>
                    <a:pt x="15745" y="1927"/>
                  </a:lnTo>
                  <a:lnTo>
                    <a:pt x="15731" y="1927"/>
                  </a:lnTo>
                  <a:lnTo>
                    <a:pt x="15674" y="1911"/>
                  </a:lnTo>
                  <a:lnTo>
                    <a:pt x="15632" y="1880"/>
                  </a:lnTo>
                  <a:lnTo>
                    <a:pt x="15547" y="1817"/>
                  </a:lnTo>
                  <a:lnTo>
                    <a:pt x="15505" y="1801"/>
                  </a:lnTo>
                  <a:lnTo>
                    <a:pt x="15491" y="1786"/>
                  </a:lnTo>
                  <a:lnTo>
                    <a:pt x="15463" y="1786"/>
                  </a:lnTo>
                  <a:lnTo>
                    <a:pt x="15449" y="1801"/>
                  </a:lnTo>
                  <a:lnTo>
                    <a:pt x="15435" y="1817"/>
                  </a:lnTo>
                  <a:lnTo>
                    <a:pt x="15421" y="1864"/>
                  </a:lnTo>
                  <a:lnTo>
                    <a:pt x="15364" y="1974"/>
                  </a:lnTo>
                  <a:lnTo>
                    <a:pt x="15350" y="2021"/>
                  </a:lnTo>
                  <a:lnTo>
                    <a:pt x="15308" y="2052"/>
                  </a:lnTo>
                  <a:lnTo>
                    <a:pt x="15265" y="2068"/>
                  </a:lnTo>
                  <a:lnTo>
                    <a:pt x="15040" y="2068"/>
                  </a:lnTo>
                  <a:lnTo>
                    <a:pt x="14983" y="2068"/>
                  </a:lnTo>
                  <a:lnTo>
                    <a:pt x="14927" y="2052"/>
                  </a:lnTo>
                  <a:lnTo>
                    <a:pt x="14884" y="2021"/>
                  </a:lnTo>
                  <a:lnTo>
                    <a:pt x="14842" y="1989"/>
                  </a:lnTo>
                  <a:lnTo>
                    <a:pt x="14814" y="1942"/>
                  </a:lnTo>
                  <a:lnTo>
                    <a:pt x="14800" y="1895"/>
                  </a:lnTo>
                  <a:lnTo>
                    <a:pt x="14757" y="1864"/>
                  </a:lnTo>
                  <a:lnTo>
                    <a:pt x="14715" y="1848"/>
                  </a:lnTo>
                  <a:lnTo>
                    <a:pt x="14546" y="1848"/>
                  </a:lnTo>
                  <a:lnTo>
                    <a:pt x="14489" y="1848"/>
                  </a:lnTo>
                  <a:lnTo>
                    <a:pt x="14447" y="1880"/>
                  </a:lnTo>
                  <a:lnTo>
                    <a:pt x="14334" y="1958"/>
                  </a:lnTo>
                  <a:lnTo>
                    <a:pt x="14320" y="1974"/>
                  </a:lnTo>
                  <a:lnTo>
                    <a:pt x="14306" y="1974"/>
                  </a:lnTo>
                  <a:lnTo>
                    <a:pt x="14292" y="1958"/>
                  </a:lnTo>
                  <a:lnTo>
                    <a:pt x="14292" y="1927"/>
                  </a:lnTo>
                  <a:lnTo>
                    <a:pt x="14292" y="1911"/>
                  </a:lnTo>
                  <a:lnTo>
                    <a:pt x="14278" y="1848"/>
                  </a:lnTo>
                  <a:lnTo>
                    <a:pt x="14250" y="1801"/>
                  </a:lnTo>
                  <a:lnTo>
                    <a:pt x="14193" y="1739"/>
                  </a:lnTo>
                  <a:lnTo>
                    <a:pt x="14137" y="1707"/>
                  </a:lnTo>
                  <a:lnTo>
                    <a:pt x="14094" y="1692"/>
                  </a:lnTo>
                  <a:lnTo>
                    <a:pt x="14066" y="1692"/>
                  </a:lnTo>
                  <a:lnTo>
                    <a:pt x="14010" y="1707"/>
                  </a:lnTo>
                  <a:lnTo>
                    <a:pt x="13967" y="1739"/>
                  </a:lnTo>
                  <a:lnTo>
                    <a:pt x="13911" y="1801"/>
                  </a:lnTo>
                  <a:lnTo>
                    <a:pt x="13826" y="1880"/>
                  </a:lnTo>
                  <a:lnTo>
                    <a:pt x="13713" y="1958"/>
                  </a:lnTo>
                  <a:lnTo>
                    <a:pt x="13615" y="2036"/>
                  </a:lnTo>
                  <a:lnTo>
                    <a:pt x="13502" y="2115"/>
                  </a:lnTo>
                  <a:lnTo>
                    <a:pt x="13474" y="2130"/>
                  </a:lnTo>
                  <a:lnTo>
                    <a:pt x="13488" y="2099"/>
                  </a:lnTo>
                  <a:lnTo>
                    <a:pt x="13558" y="1974"/>
                  </a:lnTo>
                  <a:lnTo>
                    <a:pt x="13601" y="1927"/>
                  </a:lnTo>
                  <a:lnTo>
                    <a:pt x="13643" y="1895"/>
                  </a:lnTo>
                  <a:lnTo>
                    <a:pt x="13685" y="1864"/>
                  </a:lnTo>
                  <a:lnTo>
                    <a:pt x="13727" y="1833"/>
                  </a:lnTo>
                  <a:lnTo>
                    <a:pt x="13770" y="1786"/>
                  </a:lnTo>
                  <a:lnTo>
                    <a:pt x="13911" y="1519"/>
                  </a:lnTo>
                  <a:lnTo>
                    <a:pt x="13981" y="1410"/>
                  </a:lnTo>
                  <a:lnTo>
                    <a:pt x="14038" y="1347"/>
                  </a:lnTo>
                  <a:lnTo>
                    <a:pt x="14108" y="1253"/>
                  </a:lnTo>
                  <a:lnTo>
                    <a:pt x="14179" y="1128"/>
                  </a:lnTo>
                  <a:lnTo>
                    <a:pt x="14207" y="1081"/>
                  </a:lnTo>
                  <a:lnTo>
                    <a:pt x="14207" y="1018"/>
                  </a:lnTo>
                  <a:lnTo>
                    <a:pt x="14165" y="752"/>
                  </a:lnTo>
                  <a:lnTo>
                    <a:pt x="14137" y="705"/>
                  </a:lnTo>
                  <a:lnTo>
                    <a:pt x="14108" y="658"/>
                  </a:lnTo>
                  <a:lnTo>
                    <a:pt x="13911" y="501"/>
                  </a:lnTo>
                  <a:lnTo>
                    <a:pt x="13812" y="439"/>
                  </a:lnTo>
                  <a:lnTo>
                    <a:pt x="13713" y="407"/>
                  </a:lnTo>
                  <a:lnTo>
                    <a:pt x="13685" y="376"/>
                  </a:lnTo>
                  <a:lnTo>
                    <a:pt x="13671" y="345"/>
                  </a:lnTo>
                  <a:lnTo>
                    <a:pt x="13643" y="251"/>
                  </a:lnTo>
                  <a:lnTo>
                    <a:pt x="13558" y="63"/>
                  </a:lnTo>
                  <a:lnTo>
                    <a:pt x="13516" y="16"/>
                  </a:lnTo>
                  <a:lnTo>
                    <a:pt x="13474" y="0"/>
                  </a:lnTo>
                  <a:lnTo>
                    <a:pt x="13304" y="0"/>
                  </a:lnTo>
                  <a:lnTo>
                    <a:pt x="13262" y="16"/>
                  </a:lnTo>
                  <a:lnTo>
                    <a:pt x="13205" y="47"/>
                  </a:lnTo>
                  <a:lnTo>
                    <a:pt x="13008" y="266"/>
                  </a:lnTo>
                  <a:lnTo>
                    <a:pt x="12980" y="313"/>
                  </a:lnTo>
                  <a:lnTo>
                    <a:pt x="12966" y="376"/>
                  </a:lnTo>
                  <a:lnTo>
                    <a:pt x="12923" y="548"/>
                  </a:lnTo>
                  <a:lnTo>
                    <a:pt x="12895" y="611"/>
                  </a:lnTo>
                  <a:lnTo>
                    <a:pt x="12853" y="642"/>
                  </a:lnTo>
                  <a:lnTo>
                    <a:pt x="12613" y="815"/>
                  </a:lnTo>
                  <a:lnTo>
                    <a:pt x="12556" y="830"/>
                  </a:lnTo>
                  <a:lnTo>
                    <a:pt x="12514" y="815"/>
                  </a:lnTo>
                  <a:lnTo>
                    <a:pt x="12401" y="721"/>
                  </a:lnTo>
                  <a:lnTo>
                    <a:pt x="12345" y="705"/>
                  </a:lnTo>
                  <a:lnTo>
                    <a:pt x="12303" y="721"/>
                  </a:lnTo>
                  <a:lnTo>
                    <a:pt x="12063" y="830"/>
                  </a:lnTo>
                  <a:lnTo>
                    <a:pt x="11964" y="877"/>
                  </a:lnTo>
                  <a:lnTo>
                    <a:pt x="11710" y="1049"/>
                  </a:lnTo>
                  <a:lnTo>
                    <a:pt x="11625" y="1128"/>
                  </a:lnTo>
                  <a:lnTo>
                    <a:pt x="11498" y="1269"/>
                  </a:lnTo>
                  <a:lnTo>
                    <a:pt x="11470" y="1316"/>
                  </a:lnTo>
                  <a:lnTo>
                    <a:pt x="11442" y="1363"/>
                  </a:lnTo>
                  <a:lnTo>
                    <a:pt x="11400" y="1707"/>
                  </a:lnTo>
                  <a:lnTo>
                    <a:pt x="11371" y="1754"/>
                  </a:lnTo>
                  <a:lnTo>
                    <a:pt x="11329" y="1786"/>
                  </a:lnTo>
                  <a:lnTo>
                    <a:pt x="10892" y="1911"/>
                  </a:lnTo>
                  <a:lnTo>
                    <a:pt x="10835" y="1927"/>
                  </a:lnTo>
                  <a:lnTo>
                    <a:pt x="10807" y="1974"/>
                  </a:lnTo>
                  <a:lnTo>
                    <a:pt x="10793" y="2021"/>
                  </a:lnTo>
                  <a:lnTo>
                    <a:pt x="10779" y="2068"/>
                  </a:lnTo>
                  <a:lnTo>
                    <a:pt x="10765" y="2130"/>
                  </a:lnTo>
                  <a:lnTo>
                    <a:pt x="10765" y="2397"/>
                  </a:lnTo>
                  <a:lnTo>
                    <a:pt x="10751" y="2428"/>
                  </a:lnTo>
                  <a:lnTo>
                    <a:pt x="10737" y="2412"/>
                  </a:lnTo>
                  <a:lnTo>
                    <a:pt x="10694" y="2381"/>
                  </a:lnTo>
                  <a:lnTo>
                    <a:pt x="10638" y="2365"/>
                  </a:lnTo>
                  <a:lnTo>
                    <a:pt x="10539" y="2318"/>
                  </a:lnTo>
                  <a:lnTo>
                    <a:pt x="10497" y="2318"/>
                  </a:lnTo>
                  <a:lnTo>
                    <a:pt x="10454" y="2350"/>
                  </a:lnTo>
                  <a:lnTo>
                    <a:pt x="10384" y="2475"/>
                  </a:lnTo>
                  <a:lnTo>
                    <a:pt x="10356" y="2506"/>
                  </a:lnTo>
                  <a:lnTo>
                    <a:pt x="10327" y="2506"/>
                  </a:lnTo>
                  <a:lnTo>
                    <a:pt x="10313" y="2491"/>
                  </a:lnTo>
                  <a:lnTo>
                    <a:pt x="10285" y="2459"/>
                  </a:lnTo>
                  <a:lnTo>
                    <a:pt x="10285" y="2412"/>
                  </a:lnTo>
                  <a:lnTo>
                    <a:pt x="10271" y="2381"/>
                  </a:lnTo>
                  <a:lnTo>
                    <a:pt x="10243" y="2334"/>
                  </a:lnTo>
                  <a:lnTo>
                    <a:pt x="10186" y="2271"/>
                  </a:lnTo>
                  <a:lnTo>
                    <a:pt x="10144" y="2240"/>
                  </a:lnTo>
                  <a:lnTo>
                    <a:pt x="10116" y="2224"/>
                  </a:lnTo>
                  <a:lnTo>
                    <a:pt x="10073" y="2240"/>
                  </a:lnTo>
                  <a:lnTo>
                    <a:pt x="10059" y="2287"/>
                  </a:lnTo>
                  <a:lnTo>
                    <a:pt x="10017" y="2397"/>
                  </a:lnTo>
                  <a:lnTo>
                    <a:pt x="10003" y="2522"/>
                  </a:lnTo>
                  <a:lnTo>
                    <a:pt x="10003" y="2631"/>
                  </a:lnTo>
                  <a:lnTo>
                    <a:pt x="10003" y="2757"/>
                  </a:lnTo>
                  <a:lnTo>
                    <a:pt x="10003" y="2929"/>
                  </a:lnTo>
                  <a:lnTo>
                    <a:pt x="9989" y="2992"/>
                  </a:lnTo>
                  <a:lnTo>
                    <a:pt x="9975" y="3039"/>
                  </a:lnTo>
                  <a:lnTo>
                    <a:pt x="9961" y="3039"/>
                  </a:lnTo>
                  <a:lnTo>
                    <a:pt x="9932" y="3039"/>
                  </a:lnTo>
                  <a:lnTo>
                    <a:pt x="9904" y="3007"/>
                  </a:lnTo>
                  <a:lnTo>
                    <a:pt x="9890" y="2976"/>
                  </a:lnTo>
                  <a:lnTo>
                    <a:pt x="9876" y="2913"/>
                  </a:lnTo>
                  <a:lnTo>
                    <a:pt x="9876" y="2851"/>
                  </a:lnTo>
                  <a:lnTo>
                    <a:pt x="9918" y="2663"/>
                  </a:lnTo>
                  <a:lnTo>
                    <a:pt x="9932" y="2616"/>
                  </a:lnTo>
                  <a:lnTo>
                    <a:pt x="9918" y="2553"/>
                  </a:lnTo>
                  <a:lnTo>
                    <a:pt x="9890" y="2444"/>
                  </a:lnTo>
                  <a:lnTo>
                    <a:pt x="9862" y="2318"/>
                  </a:lnTo>
                  <a:lnTo>
                    <a:pt x="9862" y="2287"/>
                  </a:lnTo>
                  <a:lnTo>
                    <a:pt x="9848" y="2240"/>
                  </a:lnTo>
                  <a:lnTo>
                    <a:pt x="9819" y="2209"/>
                  </a:lnTo>
                  <a:lnTo>
                    <a:pt x="9707" y="2177"/>
                  </a:lnTo>
                  <a:lnTo>
                    <a:pt x="9608" y="2146"/>
                  </a:lnTo>
                  <a:lnTo>
                    <a:pt x="9509" y="2146"/>
                  </a:lnTo>
                  <a:lnTo>
                    <a:pt x="9467" y="2162"/>
                  </a:lnTo>
                  <a:lnTo>
                    <a:pt x="9439" y="2209"/>
                  </a:lnTo>
                  <a:lnTo>
                    <a:pt x="9326" y="2631"/>
                  </a:lnTo>
                  <a:lnTo>
                    <a:pt x="9312" y="2678"/>
                  </a:lnTo>
                  <a:lnTo>
                    <a:pt x="9283" y="2725"/>
                  </a:lnTo>
                  <a:lnTo>
                    <a:pt x="9227" y="2819"/>
                  </a:lnTo>
                  <a:lnTo>
                    <a:pt x="9199" y="2866"/>
                  </a:lnTo>
                  <a:lnTo>
                    <a:pt x="9199" y="2913"/>
                  </a:lnTo>
                  <a:lnTo>
                    <a:pt x="9199" y="2976"/>
                  </a:lnTo>
                  <a:lnTo>
                    <a:pt x="9227" y="3007"/>
                  </a:lnTo>
                  <a:lnTo>
                    <a:pt x="9241" y="3070"/>
                  </a:lnTo>
                  <a:lnTo>
                    <a:pt x="9241" y="3133"/>
                  </a:lnTo>
                  <a:lnTo>
                    <a:pt x="9241" y="3242"/>
                  </a:lnTo>
                  <a:lnTo>
                    <a:pt x="9241" y="3336"/>
                  </a:lnTo>
                  <a:lnTo>
                    <a:pt x="9255" y="3383"/>
                  </a:lnTo>
                  <a:lnTo>
                    <a:pt x="9283" y="3415"/>
                  </a:lnTo>
                  <a:lnTo>
                    <a:pt x="9410" y="3556"/>
                  </a:lnTo>
                  <a:lnTo>
                    <a:pt x="9439" y="3603"/>
                  </a:lnTo>
                  <a:lnTo>
                    <a:pt x="9424" y="3665"/>
                  </a:lnTo>
                  <a:lnTo>
                    <a:pt x="9340" y="3791"/>
                  </a:lnTo>
                  <a:lnTo>
                    <a:pt x="9326" y="3806"/>
                  </a:lnTo>
                  <a:lnTo>
                    <a:pt x="9312" y="3806"/>
                  </a:lnTo>
                  <a:lnTo>
                    <a:pt x="9297" y="3806"/>
                  </a:lnTo>
                  <a:lnTo>
                    <a:pt x="9269" y="3791"/>
                  </a:lnTo>
                  <a:lnTo>
                    <a:pt x="9142" y="3650"/>
                  </a:lnTo>
                  <a:lnTo>
                    <a:pt x="9058" y="3571"/>
                  </a:lnTo>
                  <a:lnTo>
                    <a:pt x="8874" y="3415"/>
                  </a:lnTo>
                  <a:lnTo>
                    <a:pt x="8832" y="3383"/>
                  </a:lnTo>
                  <a:lnTo>
                    <a:pt x="8775" y="3383"/>
                  </a:lnTo>
                  <a:lnTo>
                    <a:pt x="8677" y="3383"/>
                  </a:lnTo>
                  <a:lnTo>
                    <a:pt x="8564" y="3383"/>
                  </a:lnTo>
                  <a:lnTo>
                    <a:pt x="8550" y="3383"/>
                  </a:lnTo>
                  <a:lnTo>
                    <a:pt x="8521" y="3383"/>
                  </a:lnTo>
                  <a:lnTo>
                    <a:pt x="8507" y="3399"/>
                  </a:lnTo>
                  <a:lnTo>
                    <a:pt x="8493" y="3415"/>
                  </a:lnTo>
                  <a:lnTo>
                    <a:pt x="8493" y="3446"/>
                  </a:lnTo>
                  <a:lnTo>
                    <a:pt x="8493" y="3540"/>
                  </a:lnTo>
                  <a:lnTo>
                    <a:pt x="8479" y="3603"/>
                  </a:lnTo>
                  <a:lnTo>
                    <a:pt x="8451" y="3650"/>
                  </a:lnTo>
                  <a:lnTo>
                    <a:pt x="8409" y="3665"/>
                  </a:lnTo>
                  <a:lnTo>
                    <a:pt x="8366" y="3650"/>
                  </a:lnTo>
                  <a:lnTo>
                    <a:pt x="8324" y="3634"/>
                  </a:lnTo>
                  <a:lnTo>
                    <a:pt x="8282" y="3618"/>
                  </a:lnTo>
                  <a:lnTo>
                    <a:pt x="8225" y="3634"/>
                  </a:lnTo>
                  <a:lnTo>
                    <a:pt x="8197" y="3650"/>
                  </a:lnTo>
                  <a:lnTo>
                    <a:pt x="8084" y="3712"/>
                  </a:lnTo>
                  <a:lnTo>
                    <a:pt x="8056" y="3728"/>
                  </a:lnTo>
                  <a:lnTo>
                    <a:pt x="7999" y="3744"/>
                  </a:lnTo>
                  <a:lnTo>
                    <a:pt x="7943" y="3759"/>
                  </a:lnTo>
                  <a:lnTo>
                    <a:pt x="7929" y="3759"/>
                  </a:lnTo>
                  <a:lnTo>
                    <a:pt x="7872" y="3744"/>
                  </a:lnTo>
                  <a:lnTo>
                    <a:pt x="7830" y="3728"/>
                  </a:lnTo>
                  <a:lnTo>
                    <a:pt x="7788" y="3697"/>
                  </a:lnTo>
                  <a:lnTo>
                    <a:pt x="7746" y="3712"/>
                  </a:lnTo>
                  <a:lnTo>
                    <a:pt x="7703" y="3728"/>
                  </a:lnTo>
                  <a:lnTo>
                    <a:pt x="7604" y="3791"/>
                  </a:lnTo>
                  <a:lnTo>
                    <a:pt x="7492" y="3885"/>
                  </a:lnTo>
                  <a:lnTo>
                    <a:pt x="7407" y="3947"/>
                  </a:lnTo>
                  <a:lnTo>
                    <a:pt x="7224" y="4041"/>
                  </a:lnTo>
                  <a:lnTo>
                    <a:pt x="7139" y="4073"/>
                  </a:lnTo>
                  <a:lnTo>
                    <a:pt x="7111" y="4088"/>
                  </a:lnTo>
                  <a:lnTo>
                    <a:pt x="7082" y="4120"/>
                  </a:lnTo>
                  <a:lnTo>
                    <a:pt x="7054" y="4229"/>
                  </a:lnTo>
                  <a:lnTo>
                    <a:pt x="7026" y="4276"/>
                  </a:lnTo>
                  <a:lnTo>
                    <a:pt x="6998" y="4292"/>
                  </a:lnTo>
                  <a:lnTo>
                    <a:pt x="6970" y="4276"/>
                  </a:lnTo>
                  <a:lnTo>
                    <a:pt x="6927" y="4245"/>
                  </a:lnTo>
                  <a:lnTo>
                    <a:pt x="6871" y="4182"/>
                  </a:lnTo>
                  <a:lnTo>
                    <a:pt x="6857" y="4151"/>
                  </a:lnTo>
                  <a:lnTo>
                    <a:pt x="6857" y="4120"/>
                  </a:lnTo>
                  <a:lnTo>
                    <a:pt x="6871" y="4104"/>
                  </a:lnTo>
                  <a:lnTo>
                    <a:pt x="6927" y="4026"/>
                  </a:lnTo>
                  <a:lnTo>
                    <a:pt x="6955" y="3979"/>
                  </a:lnTo>
                  <a:lnTo>
                    <a:pt x="6970" y="3932"/>
                  </a:lnTo>
                  <a:lnTo>
                    <a:pt x="6970" y="3900"/>
                  </a:lnTo>
                  <a:lnTo>
                    <a:pt x="6955" y="3853"/>
                  </a:lnTo>
                  <a:lnTo>
                    <a:pt x="6913" y="3806"/>
                  </a:lnTo>
                  <a:lnTo>
                    <a:pt x="6885" y="3791"/>
                  </a:lnTo>
                  <a:lnTo>
                    <a:pt x="6800" y="3759"/>
                  </a:lnTo>
                  <a:lnTo>
                    <a:pt x="6701" y="3759"/>
                  </a:lnTo>
                  <a:lnTo>
                    <a:pt x="6673" y="3759"/>
                  </a:lnTo>
                  <a:lnTo>
                    <a:pt x="6659" y="3759"/>
                  </a:lnTo>
                  <a:lnTo>
                    <a:pt x="6645" y="3775"/>
                  </a:lnTo>
                  <a:lnTo>
                    <a:pt x="6645" y="3791"/>
                  </a:lnTo>
                  <a:lnTo>
                    <a:pt x="6645" y="3822"/>
                  </a:lnTo>
                  <a:lnTo>
                    <a:pt x="6659" y="3853"/>
                  </a:lnTo>
                  <a:lnTo>
                    <a:pt x="6687" y="3916"/>
                  </a:lnTo>
                  <a:lnTo>
                    <a:pt x="6687" y="3979"/>
                  </a:lnTo>
                  <a:lnTo>
                    <a:pt x="6687" y="4073"/>
                  </a:lnTo>
                  <a:lnTo>
                    <a:pt x="6701" y="4135"/>
                  </a:lnTo>
                  <a:lnTo>
                    <a:pt x="6716" y="4198"/>
                  </a:lnTo>
                  <a:lnTo>
                    <a:pt x="6730" y="4245"/>
                  </a:lnTo>
                  <a:lnTo>
                    <a:pt x="6744" y="4292"/>
                  </a:lnTo>
                  <a:lnTo>
                    <a:pt x="6744" y="4354"/>
                  </a:lnTo>
                  <a:lnTo>
                    <a:pt x="6716" y="4464"/>
                  </a:lnTo>
                  <a:lnTo>
                    <a:pt x="6687" y="4495"/>
                  </a:lnTo>
                  <a:lnTo>
                    <a:pt x="6673" y="4495"/>
                  </a:lnTo>
                  <a:lnTo>
                    <a:pt x="6659" y="4480"/>
                  </a:lnTo>
                  <a:lnTo>
                    <a:pt x="6617" y="4464"/>
                  </a:lnTo>
                  <a:lnTo>
                    <a:pt x="6560" y="4448"/>
                  </a:lnTo>
                  <a:lnTo>
                    <a:pt x="6546" y="4448"/>
                  </a:lnTo>
                  <a:lnTo>
                    <a:pt x="6490" y="4464"/>
                  </a:lnTo>
                  <a:lnTo>
                    <a:pt x="6448" y="4480"/>
                  </a:lnTo>
                  <a:lnTo>
                    <a:pt x="6363" y="4558"/>
                  </a:lnTo>
                  <a:lnTo>
                    <a:pt x="6321" y="4574"/>
                  </a:lnTo>
                  <a:lnTo>
                    <a:pt x="6236" y="4636"/>
                  </a:lnTo>
                  <a:lnTo>
                    <a:pt x="6222" y="4683"/>
                  </a:lnTo>
                  <a:lnTo>
                    <a:pt x="6236" y="4730"/>
                  </a:lnTo>
                  <a:lnTo>
                    <a:pt x="6321" y="4934"/>
                  </a:lnTo>
                  <a:lnTo>
                    <a:pt x="6335" y="4965"/>
                  </a:lnTo>
                  <a:lnTo>
                    <a:pt x="6306" y="4950"/>
                  </a:lnTo>
                  <a:lnTo>
                    <a:pt x="6264" y="4918"/>
                  </a:lnTo>
                  <a:lnTo>
                    <a:pt x="6222" y="4903"/>
                  </a:lnTo>
                  <a:lnTo>
                    <a:pt x="6123" y="4903"/>
                  </a:lnTo>
                  <a:lnTo>
                    <a:pt x="6067" y="4903"/>
                  </a:lnTo>
                  <a:lnTo>
                    <a:pt x="6024" y="4887"/>
                  </a:lnTo>
                  <a:lnTo>
                    <a:pt x="5982" y="4856"/>
                  </a:lnTo>
                  <a:lnTo>
                    <a:pt x="5940" y="4856"/>
                  </a:lnTo>
                  <a:lnTo>
                    <a:pt x="5926" y="4871"/>
                  </a:lnTo>
                  <a:lnTo>
                    <a:pt x="5940" y="4934"/>
                  </a:lnTo>
                  <a:lnTo>
                    <a:pt x="5940" y="4950"/>
                  </a:lnTo>
                  <a:lnTo>
                    <a:pt x="5897" y="4934"/>
                  </a:lnTo>
                  <a:lnTo>
                    <a:pt x="5770" y="4887"/>
                  </a:lnTo>
                  <a:lnTo>
                    <a:pt x="5728" y="4871"/>
                  </a:lnTo>
                  <a:lnTo>
                    <a:pt x="5700" y="4824"/>
                  </a:lnTo>
                  <a:lnTo>
                    <a:pt x="5672" y="4730"/>
                  </a:lnTo>
                  <a:lnTo>
                    <a:pt x="5672" y="4683"/>
                  </a:lnTo>
                  <a:lnTo>
                    <a:pt x="5686" y="4636"/>
                  </a:lnTo>
                  <a:lnTo>
                    <a:pt x="5714" y="4605"/>
                  </a:lnTo>
                  <a:lnTo>
                    <a:pt x="5728" y="4558"/>
                  </a:lnTo>
                  <a:lnTo>
                    <a:pt x="5714" y="4527"/>
                  </a:lnTo>
                  <a:lnTo>
                    <a:pt x="5672" y="4495"/>
                  </a:lnTo>
                  <a:lnTo>
                    <a:pt x="5643" y="4480"/>
                  </a:lnTo>
                  <a:lnTo>
                    <a:pt x="5545" y="4401"/>
                  </a:lnTo>
                  <a:lnTo>
                    <a:pt x="5488" y="4339"/>
                  </a:lnTo>
                  <a:lnTo>
                    <a:pt x="5418" y="4260"/>
                  </a:lnTo>
                  <a:lnTo>
                    <a:pt x="5404" y="4229"/>
                  </a:lnTo>
                  <a:lnTo>
                    <a:pt x="5418" y="4213"/>
                  </a:lnTo>
                  <a:lnTo>
                    <a:pt x="5446" y="4229"/>
                  </a:lnTo>
                  <a:lnTo>
                    <a:pt x="5488" y="4260"/>
                  </a:lnTo>
                  <a:lnTo>
                    <a:pt x="5530" y="4276"/>
                  </a:lnTo>
                  <a:lnTo>
                    <a:pt x="5573" y="4292"/>
                  </a:lnTo>
                  <a:lnTo>
                    <a:pt x="5601" y="4292"/>
                  </a:lnTo>
                  <a:lnTo>
                    <a:pt x="5643" y="4307"/>
                  </a:lnTo>
                  <a:lnTo>
                    <a:pt x="5686" y="4354"/>
                  </a:lnTo>
                  <a:lnTo>
                    <a:pt x="5700" y="4386"/>
                  </a:lnTo>
                  <a:lnTo>
                    <a:pt x="5728" y="4433"/>
                  </a:lnTo>
                  <a:lnTo>
                    <a:pt x="5784" y="4464"/>
                  </a:lnTo>
                  <a:lnTo>
                    <a:pt x="5940" y="4511"/>
                  </a:lnTo>
                  <a:lnTo>
                    <a:pt x="5996" y="4511"/>
                  </a:lnTo>
                  <a:lnTo>
                    <a:pt x="6053" y="4511"/>
                  </a:lnTo>
                  <a:lnTo>
                    <a:pt x="6151" y="4464"/>
                  </a:lnTo>
                  <a:lnTo>
                    <a:pt x="6264" y="4417"/>
                  </a:lnTo>
                  <a:lnTo>
                    <a:pt x="6292" y="4401"/>
                  </a:lnTo>
                  <a:lnTo>
                    <a:pt x="6335" y="4370"/>
                  </a:lnTo>
                  <a:lnTo>
                    <a:pt x="6363" y="4307"/>
                  </a:lnTo>
                  <a:lnTo>
                    <a:pt x="6391" y="4198"/>
                  </a:lnTo>
                  <a:lnTo>
                    <a:pt x="6391" y="4151"/>
                  </a:lnTo>
                  <a:lnTo>
                    <a:pt x="6377" y="4104"/>
                  </a:lnTo>
                  <a:lnTo>
                    <a:pt x="6179" y="3885"/>
                  </a:lnTo>
                  <a:lnTo>
                    <a:pt x="6095" y="3806"/>
                  </a:lnTo>
                  <a:lnTo>
                    <a:pt x="5982" y="3712"/>
                  </a:lnTo>
                  <a:lnTo>
                    <a:pt x="5897" y="3634"/>
                  </a:lnTo>
                  <a:lnTo>
                    <a:pt x="5827" y="3571"/>
                  </a:lnTo>
                  <a:lnTo>
                    <a:pt x="5784" y="3540"/>
                  </a:lnTo>
                  <a:lnTo>
                    <a:pt x="5742" y="3509"/>
                  </a:lnTo>
                  <a:lnTo>
                    <a:pt x="5643" y="3477"/>
                  </a:lnTo>
                  <a:lnTo>
                    <a:pt x="5559" y="3446"/>
                  </a:lnTo>
                  <a:lnTo>
                    <a:pt x="5530" y="3430"/>
                  </a:lnTo>
                  <a:lnTo>
                    <a:pt x="5516" y="3383"/>
                  </a:lnTo>
                  <a:lnTo>
                    <a:pt x="5516" y="3368"/>
                  </a:lnTo>
                  <a:lnTo>
                    <a:pt x="5516" y="3336"/>
                  </a:lnTo>
                  <a:lnTo>
                    <a:pt x="5502" y="3321"/>
                  </a:lnTo>
                  <a:lnTo>
                    <a:pt x="5488" y="3305"/>
                  </a:lnTo>
                  <a:lnTo>
                    <a:pt x="5460" y="3305"/>
                  </a:lnTo>
                  <a:lnTo>
                    <a:pt x="5432" y="3305"/>
                  </a:lnTo>
                  <a:lnTo>
                    <a:pt x="5319" y="3305"/>
                  </a:lnTo>
                  <a:lnTo>
                    <a:pt x="5305" y="3305"/>
                  </a:lnTo>
                  <a:lnTo>
                    <a:pt x="5234" y="3305"/>
                  </a:lnTo>
                  <a:lnTo>
                    <a:pt x="5206" y="3258"/>
                  </a:lnTo>
                  <a:lnTo>
                    <a:pt x="5178" y="3227"/>
                  </a:lnTo>
                  <a:lnTo>
                    <a:pt x="5178" y="3180"/>
                  </a:lnTo>
                  <a:lnTo>
                    <a:pt x="5192" y="3086"/>
                  </a:lnTo>
                  <a:lnTo>
                    <a:pt x="5220" y="3054"/>
                  </a:lnTo>
                  <a:lnTo>
                    <a:pt x="5220" y="3007"/>
                  </a:lnTo>
                  <a:lnTo>
                    <a:pt x="5206" y="2960"/>
                  </a:lnTo>
                  <a:lnTo>
                    <a:pt x="5135" y="2882"/>
                  </a:lnTo>
                  <a:lnTo>
                    <a:pt x="5079" y="2804"/>
                  </a:lnTo>
                  <a:lnTo>
                    <a:pt x="5051" y="2804"/>
                  </a:lnTo>
                  <a:lnTo>
                    <a:pt x="5037" y="2788"/>
                  </a:lnTo>
                  <a:lnTo>
                    <a:pt x="5008" y="2804"/>
                  </a:lnTo>
                  <a:lnTo>
                    <a:pt x="4994" y="2804"/>
                  </a:lnTo>
                  <a:lnTo>
                    <a:pt x="4938" y="2882"/>
                  </a:lnTo>
                  <a:lnTo>
                    <a:pt x="4896" y="2898"/>
                  </a:lnTo>
                  <a:lnTo>
                    <a:pt x="4839" y="2898"/>
                  </a:lnTo>
                  <a:lnTo>
                    <a:pt x="4811" y="2866"/>
                  </a:lnTo>
                  <a:lnTo>
                    <a:pt x="4726" y="2835"/>
                  </a:lnTo>
                  <a:lnTo>
                    <a:pt x="4628" y="2835"/>
                  </a:lnTo>
                  <a:lnTo>
                    <a:pt x="4613" y="2835"/>
                  </a:lnTo>
                  <a:lnTo>
                    <a:pt x="4557" y="2851"/>
                  </a:lnTo>
                  <a:lnTo>
                    <a:pt x="4515" y="2882"/>
                  </a:lnTo>
                  <a:lnTo>
                    <a:pt x="4458" y="2945"/>
                  </a:lnTo>
                  <a:lnTo>
                    <a:pt x="4416" y="2976"/>
                  </a:lnTo>
                  <a:lnTo>
                    <a:pt x="4374" y="2992"/>
                  </a:lnTo>
                  <a:lnTo>
                    <a:pt x="4303" y="2992"/>
                  </a:lnTo>
                  <a:lnTo>
                    <a:pt x="4275" y="3007"/>
                  </a:lnTo>
                  <a:lnTo>
                    <a:pt x="4233" y="3039"/>
                  </a:lnTo>
                  <a:lnTo>
                    <a:pt x="4204" y="3054"/>
                  </a:lnTo>
                  <a:lnTo>
                    <a:pt x="4176" y="3070"/>
                  </a:lnTo>
                  <a:lnTo>
                    <a:pt x="4134" y="3086"/>
                  </a:lnTo>
                  <a:lnTo>
                    <a:pt x="4120" y="3133"/>
                  </a:lnTo>
                  <a:lnTo>
                    <a:pt x="4077" y="3242"/>
                  </a:lnTo>
                  <a:lnTo>
                    <a:pt x="4049" y="3289"/>
                  </a:lnTo>
                  <a:lnTo>
                    <a:pt x="4007" y="3305"/>
                  </a:lnTo>
                  <a:lnTo>
                    <a:pt x="3922" y="3305"/>
                  </a:lnTo>
                  <a:lnTo>
                    <a:pt x="3866" y="3321"/>
                  </a:lnTo>
                  <a:lnTo>
                    <a:pt x="3837" y="3368"/>
                  </a:lnTo>
                  <a:lnTo>
                    <a:pt x="3809" y="3477"/>
                  </a:lnTo>
                  <a:lnTo>
                    <a:pt x="3795" y="3571"/>
                  </a:lnTo>
                  <a:lnTo>
                    <a:pt x="3767" y="3603"/>
                  </a:lnTo>
                  <a:lnTo>
                    <a:pt x="3739" y="3603"/>
                  </a:lnTo>
                  <a:lnTo>
                    <a:pt x="3711" y="3603"/>
                  </a:lnTo>
                  <a:lnTo>
                    <a:pt x="3654" y="3618"/>
                  </a:lnTo>
                  <a:lnTo>
                    <a:pt x="3626" y="3665"/>
                  </a:lnTo>
                  <a:lnTo>
                    <a:pt x="3541" y="3791"/>
                  </a:lnTo>
                  <a:lnTo>
                    <a:pt x="3527" y="3838"/>
                  </a:lnTo>
                  <a:lnTo>
                    <a:pt x="3513" y="3900"/>
                  </a:lnTo>
                  <a:lnTo>
                    <a:pt x="3513" y="3932"/>
                  </a:lnTo>
                  <a:lnTo>
                    <a:pt x="3499" y="3994"/>
                  </a:lnTo>
                  <a:lnTo>
                    <a:pt x="3485" y="4041"/>
                  </a:lnTo>
                  <a:lnTo>
                    <a:pt x="3400" y="4166"/>
                  </a:lnTo>
                  <a:lnTo>
                    <a:pt x="3344" y="4276"/>
                  </a:lnTo>
                  <a:lnTo>
                    <a:pt x="3330" y="4323"/>
                  </a:lnTo>
                  <a:lnTo>
                    <a:pt x="3287" y="4433"/>
                  </a:lnTo>
                  <a:lnTo>
                    <a:pt x="3259" y="4464"/>
                  </a:lnTo>
                  <a:lnTo>
                    <a:pt x="3217" y="4589"/>
                  </a:lnTo>
                  <a:lnTo>
                    <a:pt x="3189" y="4621"/>
                  </a:lnTo>
                  <a:lnTo>
                    <a:pt x="3132" y="4730"/>
                  </a:lnTo>
                  <a:lnTo>
                    <a:pt x="2991" y="5012"/>
                  </a:lnTo>
                  <a:lnTo>
                    <a:pt x="2920" y="5106"/>
                  </a:lnTo>
                  <a:lnTo>
                    <a:pt x="2864" y="5169"/>
                  </a:lnTo>
                  <a:lnTo>
                    <a:pt x="2765" y="5247"/>
                  </a:lnTo>
                  <a:lnTo>
                    <a:pt x="2737" y="5263"/>
                  </a:lnTo>
                  <a:lnTo>
                    <a:pt x="2695" y="5294"/>
                  </a:lnTo>
                  <a:lnTo>
                    <a:pt x="2652" y="5341"/>
                  </a:lnTo>
                  <a:lnTo>
                    <a:pt x="2638" y="5388"/>
                  </a:lnTo>
                  <a:lnTo>
                    <a:pt x="2582" y="5482"/>
                  </a:lnTo>
                  <a:lnTo>
                    <a:pt x="2511" y="5561"/>
                  </a:lnTo>
                  <a:lnTo>
                    <a:pt x="2483" y="5592"/>
                  </a:lnTo>
                  <a:lnTo>
                    <a:pt x="2469" y="5639"/>
                  </a:lnTo>
                  <a:lnTo>
                    <a:pt x="2441" y="5733"/>
                  </a:lnTo>
                  <a:lnTo>
                    <a:pt x="2427" y="5764"/>
                  </a:lnTo>
                  <a:lnTo>
                    <a:pt x="2413" y="5827"/>
                  </a:lnTo>
                  <a:lnTo>
                    <a:pt x="2398" y="5889"/>
                  </a:lnTo>
                  <a:lnTo>
                    <a:pt x="2398" y="5921"/>
                  </a:lnTo>
                  <a:lnTo>
                    <a:pt x="2413" y="5983"/>
                  </a:lnTo>
                  <a:lnTo>
                    <a:pt x="2427" y="6030"/>
                  </a:lnTo>
                  <a:lnTo>
                    <a:pt x="2441" y="6077"/>
                  </a:lnTo>
                  <a:lnTo>
                    <a:pt x="2455" y="6140"/>
                  </a:lnTo>
                  <a:lnTo>
                    <a:pt x="2469" y="6203"/>
                  </a:lnTo>
                  <a:lnTo>
                    <a:pt x="2469" y="6218"/>
                  </a:lnTo>
                  <a:lnTo>
                    <a:pt x="2469" y="6344"/>
                  </a:lnTo>
                  <a:lnTo>
                    <a:pt x="2469" y="6375"/>
                  </a:lnTo>
                  <a:lnTo>
                    <a:pt x="2483" y="6422"/>
                  </a:lnTo>
                  <a:lnTo>
                    <a:pt x="2511" y="6469"/>
                  </a:lnTo>
                  <a:lnTo>
                    <a:pt x="2568" y="6485"/>
                  </a:lnTo>
                  <a:lnTo>
                    <a:pt x="2610" y="6500"/>
                  </a:lnTo>
                  <a:lnTo>
                    <a:pt x="2666" y="6516"/>
                  </a:lnTo>
                  <a:lnTo>
                    <a:pt x="2695" y="6516"/>
                  </a:lnTo>
                  <a:lnTo>
                    <a:pt x="2751" y="6500"/>
                  </a:lnTo>
                  <a:lnTo>
                    <a:pt x="2793" y="6485"/>
                  </a:lnTo>
                  <a:lnTo>
                    <a:pt x="2906" y="6391"/>
                  </a:lnTo>
                  <a:lnTo>
                    <a:pt x="2991" y="6328"/>
                  </a:lnTo>
                  <a:lnTo>
                    <a:pt x="3033" y="6297"/>
                  </a:lnTo>
                  <a:lnTo>
                    <a:pt x="3062" y="6281"/>
                  </a:lnTo>
                  <a:lnTo>
                    <a:pt x="3090" y="6265"/>
                  </a:lnTo>
                  <a:lnTo>
                    <a:pt x="3118" y="6234"/>
                  </a:lnTo>
                  <a:lnTo>
                    <a:pt x="3146" y="6187"/>
                  </a:lnTo>
                  <a:lnTo>
                    <a:pt x="3203" y="6093"/>
                  </a:lnTo>
                  <a:lnTo>
                    <a:pt x="3231" y="6062"/>
                  </a:lnTo>
                  <a:lnTo>
                    <a:pt x="3203" y="6093"/>
                  </a:lnTo>
                  <a:lnTo>
                    <a:pt x="3146" y="6187"/>
                  </a:lnTo>
                  <a:lnTo>
                    <a:pt x="3118" y="6234"/>
                  </a:lnTo>
                  <a:lnTo>
                    <a:pt x="3104" y="6328"/>
                  </a:lnTo>
                  <a:lnTo>
                    <a:pt x="3118" y="6422"/>
                  </a:lnTo>
                  <a:lnTo>
                    <a:pt x="3146" y="6469"/>
                  </a:lnTo>
                  <a:lnTo>
                    <a:pt x="3160" y="6516"/>
                  </a:lnTo>
                  <a:lnTo>
                    <a:pt x="3160" y="6579"/>
                  </a:lnTo>
                  <a:lnTo>
                    <a:pt x="3160" y="6610"/>
                  </a:lnTo>
                  <a:lnTo>
                    <a:pt x="3189" y="6735"/>
                  </a:lnTo>
                  <a:lnTo>
                    <a:pt x="3217" y="6845"/>
                  </a:lnTo>
                  <a:lnTo>
                    <a:pt x="3231" y="6939"/>
                  </a:lnTo>
                  <a:lnTo>
                    <a:pt x="3245" y="6986"/>
                  </a:lnTo>
                  <a:lnTo>
                    <a:pt x="3273" y="7017"/>
                  </a:lnTo>
                  <a:lnTo>
                    <a:pt x="3287" y="7064"/>
                  </a:lnTo>
                  <a:lnTo>
                    <a:pt x="3301" y="7096"/>
                  </a:lnTo>
                  <a:lnTo>
                    <a:pt x="3315" y="7127"/>
                  </a:lnTo>
                  <a:lnTo>
                    <a:pt x="3358" y="7127"/>
                  </a:lnTo>
                  <a:lnTo>
                    <a:pt x="3386" y="7127"/>
                  </a:lnTo>
                  <a:lnTo>
                    <a:pt x="3428" y="7127"/>
                  </a:lnTo>
                  <a:lnTo>
                    <a:pt x="3442" y="7096"/>
                  </a:lnTo>
                  <a:lnTo>
                    <a:pt x="3457" y="7064"/>
                  </a:lnTo>
                  <a:lnTo>
                    <a:pt x="3471" y="7017"/>
                  </a:lnTo>
                  <a:lnTo>
                    <a:pt x="3513" y="6986"/>
                  </a:lnTo>
                  <a:lnTo>
                    <a:pt x="3569" y="6986"/>
                  </a:lnTo>
                  <a:lnTo>
                    <a:pt x="3598" y="6986"/>
                  </a:lnTo>
                  <a:lnTo>
                    <a:pt x="3640" y="6970"/>
                  </a:lnTo>
                  <a:lnTo>
                    <a:pt x="3668" y="6923"/>
                  </a:lnTo>
                  <a:lnTo>
                    <a:pt x="3696" y="6876"/>
                  </a:lnTo>
                  <a:lnTo>
                    <a:pt x="3711" y="6829"/>
                  </a:lnTo>
                  <a:lnTo>
                    <a:pt x="3725" y="6767"/>
                  </a:lnTo>
                  <a:lnTo>
                    <a:pt x="3725" y="6579"/>
                  </a:lnTo>
                  <a:lnTo>
                    <a:pt x="3725" y="6453"/>
                  </a:lnTo>
                  <a:lnTo>
                    <a:pt x="3725" y="6438"/>
                  </a:lnTo>
                  <a:lnTo>
                    <a:pt x="3725" y="6391"/>
                  </a:lnTo>
                  <a:lnTo>
                    <a:pt x="3753" y="6375"/>
                  </a:lnTo>
                  <a:lnTo>
                    <a:pt x="3837" y="6344"/>
                  </a:lnTo>
                  <a:lnTo>
                    <a:pt x="3880" y="6312"/>
                  </a:lnTo>
                  <a:lnTo>
                    <a:pt x="3908" y="6281"/>
                  </a:lnTo>
                  <a:lnTo>
                    <a:pt x="3922" y="6234"/>
                  </a:lnTo>
                  <a:lnTo>
                    <a:pt x="3922" y="6203"/>
                  </a:lnTo>
                  <a:lnTo>
                    <a:pt x="3922" y="6140"/>
                  </a:lnTo>
                  <a:lnTo>
                    <a:pt x="3908" y="6077"/>
                  </a:lnTo>
                  <a:lnTo>
                    <a:pt x="3880" y="6046"/>
                  </a:lnTo>
                  <a:lnTo>
                    <a:pt x="3823" y="5952"/>
                  </a:lnTo>
                  <a:lnTo>
                    <a:pt x="3795" y="5905"/>
                  </a:lnTo>
                  <a:lnTo>
                    <a:pt x="3781" y="5842"/>
                  </a:lnTo>
                  <a:lnTo>
                    <a:pt x="3781" y="5733"/>
                  </a:lnTo>
                  <a:lnTo>
                    <a:pt x="3781" y="5608"/>
                  </a:lnTo>
                  <a:lnTo>
                    <a:pt x="3781" y="5514"/>
                  </a:lnTo>
                  <a:lnTo>
                    <a:pt x="3795" y="5451"/>
                  </a:lnTo>
                  <a:lnTo>
                    <a:pt x="3823" y="5404"/>
                  </a:lnTo>
                  <a:lnTo>
                    <a:pt x="3880" y="5341"/>
                  </a:lnTo>
                  <a:lnTo>
                    <a:pt x="3964" y="5263"/>
                  </a:lnTo>
                  <a:lnTo>
                    <a:pt x="4035" y="5185"/>
                  </a:lnTo>
                  <a:lnTo>
                    <a:pt x="4162" y="5106"/>
                  </a:lnTo>
                  <a:lnTo>
                    <a:pt x="4190" y="5059"/>
                  </a:lnTo>
                  <a:lnTo>
                    <a:pt x="4233" y="5012"/>
                  </a:lnTo>
                  <a:lnTo>
                    <a:pt x="4247" y="4965"/>
                  </a:lnTo>
                  <a:lnTo>
                    <a:pt x="4261" y="4918"/>
                  </a:lnTo>
                  <a:lnTo>
                    <a:pt x="4233" y="4871"/>
                  </a:lnTo>
                  <a:lnTo>
                    <a:pt x="4218" y="4824"/>
                  </a:lnTo>
                  <a:lnTo>
                    <a:pt x="4233" y="4777"/>
                  </a:lnTo>
                  <a:lnTo>
                    <a:pt x="4247" y="4730"/>
                  </a:lnTo>
                  <a:lnTo>
                    <a:pt x="4317" y="4636"/>
                  </a:lnTo>
                  <a:lnTo>
                    <a:pt x="4374" y="4574"/>
                  </a:lnTo>
                  <a:lnTo>
                    <a:pt x="4402" y="4542"/>
                  </a:lnTo>
                  <a:lnTo>
                    <a:pt x="4444" y="4511"/>
                  </a:lnTo>
                  <a:lnTo>
                    <a:pt x="4472" y="4527"/>
                  </a:lnTo>
                  <a:lnTo>
                    <a:pt x="4515" y="4558"/>
                  </a:lnTo>
                  <a:lnTo>
                    <a:pt x="4571" y="4652"/>
                  </a:lnTo>
                  <a:lnTo>
                    <a:pt x="4599" y="4699"/>
                  </a:lnTo>
                  <a:lnTo>
                    <a:pt x="4599" y="4762"/>
                  </a:lnTo>
                  <a:lnTo>
                    <a:pt x="4599" y="4809"/>
                  </a:lnTo>
                  <a:lnTo>
                    <a:pt x="4501" y="5012"/>
                  </a:lnTo>
                  <a:lnTo>
                    <a:pt x="4472" y="5059"/>
                  </a:lnTo>
                  <a:lnTo>
                    <a:pt x="4430" y="5091"/>
                  </a:lnTo>
                  <a:lnTo>
                    <a:pt x="4317" y="5185"/>
                  </a:lnTo>
                  <a:lnTo>
                    <a:pt x="4275" y="5216"/>
                  </a:lnTo>
                  <a:lnTo>
                    <a:pt x="4261" y="5279"/>
                  </a:lnTo>
                  <a:lnTo>
                    <a:pt x="4218" y="5388"/>
                  </a:lnTo>
                  <a:lnTo>
                    <a:pt x="4204" y="5514"/>
                  </a:lnTo>
                  <a:lnTo>
                    <a:pt x="4204" y="5686"/>
                  </a:lnTo>
                  <a:lnTo>
                    <a:pt x="4204" y="5749"/>
                  </a:lnTo>
                  <a:lnTo>
                    <a:pt x="4233" y="5811"/>
                  </a:lnTo>
                  <a:lnTo>
                    <a:pt x="4247" y="5858"/>
                  </a:lnTo>
                  <a:lnTo>
                    <a:pt x="4303" y="5952"/>
                  </a:lnTo>
                  <a:lnTo>
                    <a:pt x="4374" y="6030"/>
                  </a:lnTo>
                  <a:lnTo>
                    <a:pt x="4416" y="6046"/>
                  </a:lnTo>
                  <a:lnTo>
                    <a:pt x="4472" y="6062"/>
                  </a:lnTo>
                  <a:lnTo>
                    <a:pt x="4486" y="6062"/>
                  </a:lnTo>
                  <a:lnTo>
                    <a:pt x="4599" y="6046"/>
                  </a:lnTo>
                  <a:lnTo>
                    <a:pt x="4769" y="5999"/>
                  </a:lnTo>
                  <a:lnTo>
                    <a:pt x="4867" y="5983"/>
                  </a:lnTo>
                  <a:lnTo>
                    <a:pt x="4896" y="5983"/>
                  </a:lnTo>
                  <a:lnTo>
                    <a:pt x="4938" y="5983"/>
                  </a:lnTo>
                  <a:lnTo>
                    <a:pt x="4966" y="5999"/>
                  </a:lnTo>
                  <a:lnTo>
                    <a:pt x="4994" y="6015"/>
                  </a:lnTo>
                  <a:lnTo>
                    <a:pt x="5023" y="6062"/>
                  </a:lnTo>
                  <a:lnTo>
                    <a:pt x="5037" y="6124"/>
                  </a:lnTo>
                  <a:lnTo>
                    <a:pt x="5037" y="6156"/>
                  </a:lnTo>
                  <a:lnTo>
                    <a:pt x="5023" y="6187"/>
                  </a:lnTo>
                  <a:lnTo>
                    <a:pt x="4994" y="6218"/>
                  </a:lnTo>
                  <a:lnTo>
                    <a:pt x="4966" y="6218"/>
                  </a:lnTo>
                  <a:lnTo>
                    <a:pt x="4938" y="6203"/>
                  </a:lnTo>
                  <a:lnTo>
                    <a:pt x="4839" y="6203"/>
                  </a:lnTo>
                  <a:lnTo>
                    <a:pt x="4740" y="6203"/>
                  </a:lnTo>
                  <a:lnTo>
                    <a:pt x="4642" y="6234"/>
                  </a:lnTo>
                  <a:lnTo>
                    <a:pt x="4529" y="6265"/>
                  </a:lnTo>
                  <a:lnTo>
                    <a:pt x="4501" y="6297"/>
                  </a:lnTo>
                  <a:lnTo>
                    <a:pt x="4472" y="6328"/>
                  </a:lnTo>
                  <a:lnTo>
                    <a:pt x="4472" y="6406"/>
                  </a:lnTo>
                  <a:lnTo>
                    <a:pt x="4486" y="6438"/>
                  </a:lnTo>
                  <a:lnTo>
                    <a:pt x="4515" y="6485"/>
                  </a:lnTo>
                  <a:lnTo>
                    <a:pt x="4543" y="6516"/>
                  </a:lnTo>
                  <a:lnTo>
                    <a:pt x="4543" y="6563"/>
                  </a:lnTo>
                  <a:lnTo>
                    <a:pt x="4543" y="6594"/>
                  </a:lnTo>
                  <a:lnTo>
                    <a:pt x="4529" y="6657"/>
                  </a:lnTo>
                  <a:lnTo>
                    <a:pt x="4501" y="6688"/>
                  </a:lnTo>
                  <a:lnTo>
                    <a:pt x="4486" y="6704"/>
                  </a:lnTo>
                  <a:lnTo>
                    <a:pt x="4472" y="6720"/>
                  </a:lnTo>
                  <a:lnTo>
                    <a:pt x="4458" y="6720"/>
                  </a:lnTo>
                  <a:lnTo>
                    <a:pt x="4430" y="6720"/>
                  </a:lnTo>
                  <a:lnTo>
                    <a:pt x="4388" y="6704"/>
                  </a:lnTo>
                  <a:lnTo>
                    <a:pt x="4303" y="6673"/>
                  </a:lnTo>
                  <a:lnTo>
                    <a:pt x="4275" y="6688"/>
                  </a:lnTo>
                  <a:lnTo>
                    <a:pt x="4247" y="6720"/>
                  </a:lnTo>
                  <a:lnTo>
                    <a:pt x="4233" y="6767"/>
                  </a:lnTo>
                  <a:lnTo>
                    <a:pt x="4218" y="6829"/>
                  </a:lnTo>
                  <a:lnTo>
                    <a:pt x="4204" y="6892"/>
                  </a:lnTo>
                  <a:lnTo>
                    <a:pt x="4204" y="6908"/>
                  </a:lnTo>
                  <a:lnTo>
                    <a:pt x="4204" y="6970"/>
                  </a:lnTo>
                  <a:lnTo>
                    <a:pt x="4204" y="7033"/>
                  </a:lnTo>
                  <a:lnTo>
                    <a:pt x="4204" y="7064"/>
                  </a:lnTo>
                  <a:lnTo>
                    <a:pt x="4204" y="7127"/>
                  </a:lnTo>
                  <a:lnTo>
                    <a:pt x="4176" y="7127"/>
                  </a:lnTo>
                  <a:lnTo>
                    <a:pt x="4134" y="7143"/>
                  </a:lnTo>
                  <a:lnTo>
                    <a:pt x="4106" y="7174"/>
                  </a:lnTo>
                  <a:lnTo>
                    <a:pt x="4077" y="7205"/>
                  </a:lnTo>
                  <a:lnTo>
                    <a:pt x="4063" y="7252"/>
                  </a:lnTo>
                  <a:lnTo>
                    <a:pt x="4049" y="7268"/>
                  </a:lnTo>
                  <a:lnTo>
                    <a:pt x="4007" y="7284"/>
                  </a:lnTo>
                  <a:lnTo>
                    <a:pt x="3979" y="7284"/>
                  </a:lnTo>
                  <a:lnTo>
                    <a:pt x="3894" y="7284"/>
                  </a:lnTo>
                  <a:lnTo>
                    <a:pt x="3809" y="7299"/>
                  </a:lnTo>
                  <a:lnTo>
                    <a:pt x="3640" y="7346"/>
                  </a:lnTo>
                  <a:lnTo>
                    <a:pt x="3527" y="7393"/>
                  </a:lnTo>
                  <a:lnTo>
                    <a:pt x="3499" y="7409"/>
                  </a:lnTo>
                  <a:lnTo>
                    <a:pt x="3442" y="7440"/>
                  </a:lnTo>
                  <a:lnTo>
                    <a:pt x="3400" y="7409"/>
                  </a:lnTo>
                  <a:lnTo>
                    <a:pt x="3358" y="7393"/>
                  </a:lnTo>
                  <a:lnTo>
                    <a:pt x="3301" y="7378"/>
                  </a:lnTo>
                  <a:lnTo>
                    <a:pt x="3259" y="7393"/>
                  </a:lnTo>
                  <a:lnTo>
                    <a:pt x="3217" y="7409"/>
                  </a:lnTo>
                  <a:lnTo>
                    <a:pt x="3174" y="7409"/>
                  </a:lnTo>
                  <a:lnTo>
                    <a:pt x="3132" y="7393"/>
                  </a:lnTo>
                  <a:lnTo>
                    <a:pt x="3104" y="7362"/>
                  </a:lnTo>
                  <a:lnTo>
                    <a:pt x="3104" y="7315"/>
                  </a:lnTo>
                  <a:lnTo>
                    <a:pt x="3076" y="7299"/>
                  </a:lnTo>
                  <a:lnTo>
                    <a:pt x="3047" y="7284"/>
                  </a:lnTo>
                  <a:lnTo>
                    <a:pt x="3019" y="7284"/>
                  </a:lnTo>
                  <a:lnTo>
                    <a:pt x="2991" y="7284"/>
                  </a:lnTo>
                  <a:lnTo>
                    <a:pt x="2977" y="7268"/>
                  </a:lnTo>
                  <a:lnTo>
                    <a:pt x="2963" y="7237"/>
                  </a:lnTo>
                  <a:lnTo>
                    <a:pt x="2963" y="7221"/>
                  </a:lnTo>
                  <a:lnTo>
                    <a:pt x="2963" y="7190"/>
                  </a:lnTo>
                  <a:lnTo>
                    <a:pt x="2963" y="7064"/>
                  </a:lnTo>
                  <a:lnTo>
                    <a:pt x="2963" y="7033"/>
                  </a:lnTo>
                  <a:lnTo>
                    <a:pt x="2977" y="7002"/>
                  </a:lnTo>
                  <a:lnTo>
                    <a:pt x="2991" y="6970"/>
                  </a:lnTo>
                  <a:lnTo>
                    <a:pt x="3033" y="6970"/>
                  </a:lnTo>
                  <a:lnTo>
                    <a:pt x="3062" y="6939"/>
                  </a:lnTo>
                  <a:lnTo>
                    <a:pt x="3076" y="6908"/>
                  </a:lnTo>
                  <a:lnTo>
                    <a:pt x="3062" y="6908"/>
                  </a:lnTo>
                  <a:lnTo>
                    <a:pt x="3033" y="6892"/>
                  </a:lnTo>
                  <a:lnTo>
                    <a:pt x="3033" y="6861"/>
                  </a:lnTo>
                  <a:lnTo>
                    <a:pt x="3033" y="6767"/>
                  </a:lnTo>
                  <a:lnTo>
                    <a:pt x="3033" y="6735"/>
                  </a:lnTo>
                  <a:lnTo>
                    <a:pt x="3019" y="6720"/>
                  </a:lnTo>
                  <a:lnTo>
                    <a:pt x="3019" y="6704"/>
                  </a:lnTo>
                  <a:lnTo>
                    <a:pt x="3005" y="6688"/>
                  </a:lnTo>
                  <a:lnTo>
                    <a:pt x="2977" y="6704"/>
                  </a:lnTo>
                  <a:lnTo>
                    <a:pt x="2949" y="6720"/>
                  </a:lnTo>
                  <a:lnTo>
                    <a:pt x="2864" y="6751"/>
                  </a:lnTo>
                  <a:lnTo>
                    <a:pt x="2822" y="6767"/>
                  </a:lnTo>
                  <a:lnTo>
                    <a:pt x="2808" y="6798"/>
                  </a:lnTo>
                  <a:lnTo>
                    <a:pt x="2779" y="6845"/>
                  </a:lnTo>
                  <a:lnTo>
                    <a:pt x="2765" y="6908"/>
                  </a:lnTo>
                  <a:lnTo>
                    <a:pt x="2765" y="6970"/>
                  </a:lnTo>
                  <a:lnTo>
                    <a:pt x="2765" y="6986"/>
                  </a:lnTo>
                  <a:lnTo>
                    <a:pt x="2765" y="7049"/>
                  </a:lnTo>
                  <a:lnTo>
                    <a:pt x="2793" y="7096"/>
                  </a:lnTo>
                  <a:lnTo>
                    <a:pt x="2850" y="7190"/>
                  </a:lnTo>
                  <a:lnTo>
                    <a:pt x="2864" y="7221"/>
                  </a:lnTo>
                  <a:lnTo>
                    <a:pt x="2892" y="7284"/>
                  </a:lnTo>
                  <a:lnTo>
                    <a:pt x="2864" y="7331"/>
                  </a:lnTo>
                  <a:lnTo>
                    <a:pt x="2850" y="7378"/>
                  </a:lnTo>
                  <a:lnTo>
                    <a:pt x="2822" y="7471"/>
                  </a:lnTo>
                  <a:lnTo>
                    <a:pt x="2808" y="7503"/>
                  </a:lnTo>
                  <a:lnTo>
                    <a:pt x="2793" y="7503"/>
                  </a:lnTo>
                  <a:lnTo>
                    <a:pt x="2723" y="7503"/>
                  </a:lnTo>
                  <a:lnTo>
                    <a:pt x="2681" y="7518"/>
                  </a:lnTo>
                  <a:lnTo>
                    <a:pt x="2652" y="7518"/>
                  </a:lnTo>
                  <a:lnTo>
                    <a:pt x="2568" y="7550"/>
                  </a:lnTo>
                  <a:lnTo>
                    <a:pt x="2525" y="7565"/>
                  </a:lnTo>
                  <a:lnTo>
                    <a:pt x="2483" y="7597"/>
                  </a:lnTo>
                  <a:lnTo>
                    <a:pt x="2441" y="7644"/>
                  </a:lnTo>
                  <a:lnTo>
                    <a:pt x="2370" y="7769"/>
                  </a:lnTo>
                  <a:lnTo>
                    <a:pt x="2300" y="7863"/>
                  </a:lnTo>
                  <a:lnTo>
                    <a:pt x="2257" y="7894"/>
                  </a:lnTo>
                  <a:lnTo>
                    <a:pt x="2229" y="7926"/>
                  </a:lnTo>
                  <a:lnTo>
                    <a:pt x="2201" y="7973"/>
                  </a:lnTo>
                  <a:lnTo>
                    <a:pt x="2159" y="8020"/>
                  </a:lnTo>
                  <a:lnTo>
                    <a:pt x="2102" y="8098"/>
                  </a:lnTo>
                  <a:lnTo>
                    <a:pt x="2088" y="8145"/>
                  </a:lnTo>
                  <a:lnTo>
                    <a:pt x="2060" y="8192"/>
                  </a:lnTo>
                  <a:lnTo>
                    <a:pt x="2032" y="8208"/>
                  </a:lnTo>
                  <a:lnTo>
                    <a:pt x="1989" y="8223"/>
                  </a:lnTo>
                  <a:lnTo>
                    <a:pt x="1961" y="8255"/>
                  </a:lnTo>
                  <a:lnTo>
                    <a:pt x="1947" y="8302"/>
                  </a:lnTo>
                  <a:lnTo>
                    <a:pt x="1919" y="8333"/>
                  </a:lnTo>
                  <a:lnTo>
                    <a:pt x="1862" y="8349"/>
                  </a:lnTo>
                  <a:lnTo>
                    <a:pt x="1834" y="8349"/>
                  </a:lnTo>
                  <a:lnTo>
                    <a:pt x="1806" y="8349"/>
                  </a:lnTo>
                  <a:lnTo>
                    <a:pt x="1778" y="8317"/>
                  </a:lnTo>
                  <a:lnTo>
                    <a:pt x="1778" y="8286"/>
                  </a:lnTo>
                  <a:lnTo>
                    <a:pt x="1749" y="8286"/>
                  </a:lnTo>
                  <a:lnTo>
                    <a:pt x="1721" y="8286"/>
                  </a:lnTo>
                  <a:lnTo>
                    <a:pt x="1707" y="8317"/>
                  </a:lnTo>
                  <a:lnTo>
                    <a:pt x="1707" y="8396"/>
                  </a:lnTo>
                  <a:lnTo>
                    <a:pt x="1707" y="8427"/>
                  </a:lnTo>
                  <a:lnTo>
                    <a:pt x="1679" y="8427"/>
                  </a:lnTo>
                  <a:lnTo>
                    <a:pt x="1608" y="8427"/>
                  </a:lnTo>
                  <a:lnTo>
                    <a:pt x="1538" y="8427"/>
                  </a:lnTo>
                  <a:lnTo>
                    <a:pt x="1453" y="8458"/>
                  </a:lnTo>
                  <a:lnTo>
                    <a:pt x="1425" y="8474"/>
                  </a:lnTo>
                  <a:lnTo>
                    <a:pt x="1383" y="8505"/>
                  </a:lnTo>
                  <a:lnTo>
                    <a:pt x="1369" y="8552"/>
                  </a:lnTo>
                  <a:lnTo>
                    <a:pt x="1383" y="8584"/>
                  </a:lnTo>
                  <a:lnTo>
                    <a:pt x="1425" y="8615"/>
                  </a:lnTo>
                  <a:lnTo>
                    <a:pt x="1453" y="8631"/>
                  </a:lnTo>
                  <a:lnTo>
                    <a:pt x="1510" y="8662"/>
                  </a:lnTo>
                  <a:lnTo>
                    <a:pt x="1566" y="8662"/>
                  </a:lnTo>
                  <a:lnTo>
                    <a:pt x="1594" y="8662"/>
                  </a:lnTo>
                  <a:lnTo>
                    <a:pt x="1622" y="8678"/>
                  </a:lnTo>
                  <a:lnTo>
                    <a:pt x="1651" y="8693"/>
                  </a:lnTo>
                  <a:lnTo>
                    <a:pt x="1651" y="8740"/>
                  </a:lnTo>
                  <a:lnTo>
                    <a:pt x="1679" y="8772"/>
                  </a:lnTo>
                  <a:lnTo>
                    <a:pt x="1707" y="8819"/>
                  </a:lnTo>
                  <a:lnTo>
                    <a:pt x="1707" y="8881"/>
                  </a:lnTo>
                  <a:lnTo>
                    <a:pt x="1707" y="8913"/>
                  </a:lnTo>
                  <a:lnTo>
                    <a:pt x="1721" y="8944"/>
                  </a:lnTo>
                  <a:lnTo>
                    <a:pt x="1749" y="8975"/>
                  </a:lnTo>
                  <a:lnTo>
                    <a:pt x="1778" y="8991"/>
                  </a:lnTo>
                  <a:lnTo>
                    <a:pt x="1778" y="9038"/>
                  </a:lnTo>
                  <a:lnTo>
                    <a:pt x="1778" y="9054"/>
                  </a:lnTo>
                  <a:lnTo>
                    <a:pt x="1764" y="9179"/>
                  </a:lnTo>
                  <a:lnTo>
                    <a:pt x="1721" y="9367"/>
                  </a:lnTo>
                  <a:lnTo>
                    <a:pt x="1707" y="9429"/>
                  </a:lnTo>
                  <a:lnTo>
                    <a:pt x="1651" y="9414"/>
                  </a:lnTo>
                  <a:lnTo>
                    <a:pt x="1354" y="9351"/>
                  </a:lnTo>
                  <a:lnTo>
                    <a:pt x="1242" y="9351"/>
                  </a:lnTo>
                  <a:lnTo>
                    <a:pt x="1143" y="9351"/>
                  </a:lnTo>
                  <a:lnTo>
                    <a:pt x="1058" y="9351"/>
                  </a:lnTo>
                  <a:lnTo>
                    <a:pt x="988" y="9351"/>
                  </a:lnTo>
                  <a:lnTo>
                    <a:pt x="945" y="9367"/>
                  </a:lnTo>
                  <a:lnTo>
                    <a:pt x="917" y="9382"/>
                  </a:lnTo>
                  <a:lnTo>
                    <a:pt x="903" y="9429"/>
                  </a:lnTo>
                  <a:lnTo>
                    <a:pt x="903" y="9492"/>
                  </a:lnTo>
                  <a:lnTo>
                    <a:pt x="931" y="9602"/>
                  </a:lnTo>
                  <a:lnTo>
                    <a:pt x="945" y="9664"/>
                  </a:lnTo>
                  <a:lnTo>
                    <a:pt x="917" y="9664"/>
                  </a:lnTo>
                  <a:lnTo>
                    <a:pt x="903" y="9664"/>
                  </a:lnTo>
                  <a:lnTo>
                    <a:pt x="903" y="9680"/>
                  </a:lnTo>
                  <a:lnTo>
                    <a:pt x="903" y="9711"/>
                  </a:lnTo>
                  <a:lnTo>
                    <a:pt x="931" y="9758"/>
                  </a:lnTo>
                  <a:lnTo>
                    <a:pt x="945" y="9821"/>
                  </a:lnTo>
                  <a:lnTo>
                    <a:pt x="945" y="9884"/>
                  </a:lnTo>
                  <a:lnTo>
                    <a:pt x="945" y="9899"/>
                  </a:lnTo>
                  <a:lnTo>
                    <a:pt x="945" y="9962"/>
                  </a:lnTo>
                  <a:lnTo>
                    <a:pt x="931" y="10025"/>
                  </a:lnTo>
                  <a:lnTo>
                    <a:pt x="903" y="10072"/>
                  </a:lnTo>
                  <a:lnTo>
                    <a:pt x="903" y="10119"/>
                  </a:lnTo>
                  <a:lnTo>
                    <a:pt x="917" y="10166"/>
                  </a:lnTo>
                  <a:lnTo>
                    <a:pt x="945" y="10213"/>
                  </a:lnTo>
                  <a:lnTo>
                    <a:pt x="945" y="10260"/>
                  </a:lnTo>
                  <a:lnTo>
                    <a:pt x="945" y="10291"/>
                  </a:lnTo>
                  <a:lnTo>
                    <a:pt x="959" y="10307"/>
                  </a:lnTo>
                  <a:lnTo>
                    <a:pt x="973" y="10338"/>
                  </a:lnTo>
                  <a:lnTo>
                    <a:pt x="988" y="10354"/>
                  </a:lnTo>
                  <a:lnTo>
                    <a:pt x="1002" y="10354"/>
                  </a:lnTo>
                  <a:lnTo>
                    <a:pt x="1030" y="10354"/>
                  </a:lnTo>
                  <a:lnTo>
                    <a:pt x="1086" y="10354"/>
                  </a:lnTo>
                  <a:lnTo>
                    <a:pt x="1129" y="10354"/>
                  </a:lnTo>
                  <a:lnTo>
                    <a:pt x="1157" y="10354"/>
                  </a:lnTo>
                  <a:lnTo>
                    <a:pt x="1199" y="10385"/>
                  </a:lnTo>
                  <a:lnTo>
                    <a:pt x="1256" y="10448"/>
                  </a:lnTo>
                  <a:lnTo>
                    <a:pt x="1298" y="10479"/>
                  </a:lnTo>
                  <a:lnTo>
                    <a:pt x="1354" y="10479"/>
                  </a:lnTo>
                  <a:lnTo>
                    <a:pt x="1453" y="10448"/>
                  </a:lnTo>
                  <a:lnTo>
                    <a:pt x="1552" y="10401"/>
                  </a:lnTo>
                  <a:lnTo>
                    <a:pt x="1651" y="10369"/>
                  </a:lnTo>
                  <a:lnTo>
                    <a:pt x="1707" y="10338"/>
                  </a:lnTo>
                  <a:lnTo>
                    <a:pt x="1735" y="10291"/>
                  </a:lnTo>
                  <a:lnTo>
                    <a:pt x="1749" y="10244"/>
                  </a:lnTo>
                  <a:lnTo>
                    <a:pt x="1820" y="10150"/>
                  </a:lnTo>
                  <a:lnTo>
                    <a:pt x="1876" y="10087"/>
                  </a:lnTo>
                  <a:lnTo>
                    <a:pt x="1905" y="10040"/>
                  </a:lnTo>
                  <a:lnTo>
                    <a:pt x="1919" y="9993"/>
                  </a:lnTo>
                  <a:lnTo>
                    <a:pt x="1933" y="9899"/>
                  </a:lnTo>
                  <a:lnTo>
                    <a:pt x="1975" y="9790"/>
                  </a:lnTo>
                  <a:lnTo>
                    <a:pt x="1989" y="9743"/>
                  </a:lnTo>
                  <a:lnTo>
                    <a:pt x="2032" y="9696"/>
                  </a:lnTo>
                  <a:lnTo>
                    <a:pt x="2144" y="9617"/>
                  </a:lnTo>
                  <a:lnTo>
                    <a:pt x="2187" y="9586"/>
                  </a:lnTo>
                  <a:lnTo>
                    <a:pt x="2229" y="9523"/>
                  </a:lnTo>
                  <a:lnTo>
                    <a:pt x="2243" y="9492"/>
                  </a:lnTo>
                  <a:lnTo>
                    <a:pt x="2271" y="9445"/>
                  </a:lnTo>
                  <a:lnTo>
                    <a:pt x="2300" y="9429"/>
                  </a:lnTo>
                  <a:lnTo>
                    <a:pt x="2398" y="9429"/>
                  </a:lnTo>
                  <a:lnTo>
                    <a:pt x="2413" y="9429"/>
                  </a:lnTo>
                  <a:lnTo>
                    <a:pt x="2469" y="9414"/>
                  </a:lnTo>
                  <a:lnTo>
                    <a:pt x="2525" y="9398"/>
                  </a:lnTo>
                  <a:lnTo>
                    <a:pt x="2638" y="9304"/>
                  </a:lnTo>
                  <a:lnTo>
                    <a:pt x="2681" y="9288"/>
                  </a:lnTo>
                  <a:lnTo>
                    <a:pt x="2723" y="9273"/>
                  </a:lnTo>
                  <a:lnTo>
                    <a:pt x="2751" y="9257"/>
                  </a:lnTo>
                  <a:lnTo>
                    <a:pt x="2793" y="9241"/>
                  </a:lnTo>
                  <a:lnTo>
                    <a:pt x="2836" y="9226"/>
                  </a:lnTo>
                  <a:lnTo>
                    <a:pt x="2878" y="9226"/>
                  </a:lnTo>
                  <a:lnTo>
                    <a:pt x="2906" y="9241"/>
                  </a:lnTo>
                  <a:lnTo>
                    <a:pt x="2963" y="9288"/>
                  </a:lnTo>
                  <a:lnTo>
                    <a:pt x="2991" y="9335"/>
                  </a:lnTo>
                  <a:lnTo>
                    <a:pt x="3076" y="9461"/>
                  </a:lnTo>
                  <a:lnTo>
                    <a:pt x="3132" y="9555"/>
                  </a:lnTo>
                  <a:lnTo>
                    <a:pt x="3146" y="9602"/>
                  </a:lnTo>
                  <a:lnTo>
                    <a:pt x="3174" y="9649"/>
                  </a:lnTo>
                  <a:lnTo>
                    <a:pt x="3217" y="9680"/>
                  </a:lnTo>
                  <a:lnTo>
                    <a:pt x="3400" y="9790"/>
                  </a:lnTo>
                  <a:lnTo>
                    <a:pt x="3442" y="9821"/>
                  </a:lnTo>
                  <a:lnTo>
                    <a:pt x="3471" y="9868"/>
                  </a:lnTo>
                  <a:lnTo>
                    <a:pt x="3541" y="9978"/>
                  </a:lnTo>
                  <a:lnTo>
                    <a:pt x="3569" y="10040"/>
                  </a:lnTo>
                  <a:lnTo>
                    <a:pt x="3569" y="10103"/>
                  </a:lnTo>
                  <a:lnTo>
                    <a:pt x="3569" y="10213"/>
                  </a:lnTo>
                  <a:lnTo>
                    <a:pt x="3569" y="10275"/>
                  </a:lnTo>
                  <a:lnTo>
                    <a:pt x="3584" y="10307"/>
                  </a:lnTo>
                  <a:lnTo>
                    <a:pt x="3598" y="10307"/>
                  </a:lnTo>
                  <a:lnTo>
                    <a:pt x="3612" y="10307"/>
                  </a:lnTo>
                  <a:lnTo>
                    <a:pt x="3626" y="10275"/>
                  </a:lnTo>
                  <a:lnTo>
                    <a:pt x="3654" y="10197"/>
                  </a:lnTo>
                  <a:lnTo>
                    <a:pt x="3682" y="10134"/>
                  </a:lnTo>
                  <a:lnTo>
                    <a:pt x="3696" y="10087"/>
                  </a:lnTo>
                  <a:lnTo>
                    <a:pt x="3711" y="10040"/>
                  </a:lnTo>
                  <a:lnTo>
                    <a:pt x="3725" y="9978"/>
                  </a:lnTo>
                  <a:lnTo>
                    <a:pt x="3725" y="9946"/>
                  </a:lnTo>
                  <a:lnTo>
                    <a:pt x="3725" y="9931"/>
                  </a:lnTo>
                  <a:lnTo>
                    <a:pt x="3739" y="9915"/>
                  </a:lnTo>
                  <a:lnTo>
                    <a:pt x="3753" y="9915"/>
                  </a:lnTo>
                  <a:lnTo>
                    <a:pt x="3767" y="9915"/>
                  </a:lnTo>
                  <a:lnTo>
                    <a:pt x="3809" y="9931"/>
                  </a:lnTo>
                  <a:lnTo>
                    <a:pt x="3894" y="9962"/>
                  </a:lnTo>
                  <a:lnTo>
                    <a:pt x="3908" y="9962"/>
                  </a:lnTo>
                  <a:lnTo>
                    <a:pt x="3908" y="9946"/>
                  </a:lnTo>
                  <a:lnTo>
                    <a:pt x="3894" y="9915"/>
                  </a:lnTo>
                  <a:lnTo>
                    <a:pt x="3767" y="9774"/>
                  </a:lnTo>
                  <a:lnTo>
                    <a:pt x="3668" y="9711"/>
                  </a:lnTo>
                  <a:lnTo>
                    <a:pt x="3640" y="9680"/>
                  </a:lnTo>
                  <a:lnTo>
                    <a:pt x="3555" y="9617"/>
                  </a:lnTo>
                  <a:lnTo>
                    <a:pt x="3485" y="9523"/>
                  </a:lnTo>
                  <a:lnTo>
                    <a:pt x="3414" y="9398"/>
                  </a:lnTo>
                  <a:lnTo>
                    <a:pt x="3358" y="9304"/>
                  </a:lnTo>
                  <a:lnTo>
                    <a:pt x="3330" y="9257"/>
                  </a:lnTo>
                  <a:lnTo>
                    <a:pt x="3315" y="9194"/>
                  </a:lnTo>
                  <a:lnTo>
                    <a:pt x="3301" y="9132"/>
                  </a:lnTo>
                  <a:lnTo>
                    <a:pt x="3301" y="9116"/>
                  </a:lnTo>
                  <a:lnTo>
                    <a:pt x="3315" y="9069"/>
                  </a:lnTo>
                  <a:lnTo>
                    <a:pt x="3344" y="9054"/>
                  </a:lnTo>
                  <a:lnTo>
                    <a:pt x="3372" y="9038"/>
                  </a:lnTo>
                  <a:lnTo>
                    <a:pt x="3400" y="9054"/>
                  </a:lnTo>
                  <a:lnTo>
                    <a:pt x="3442" y="9054"/>
                  </a:lnTo>
                  <a:lnTo>
                    <a:pt x="3499" y="9101"/>
                  </a:lnTo>
                  <a:lnTo>
                    <a:pt x="3541" y="9147"/>
                  </a:lnTo>
                  <a:lnTo>
                    <a:pt x="3584" y="9210"/>
                  </a:lnTo>
                  <a:lnTo>
                    <a:pt x="3598" y="9257"/>
                  </a:lnTo>
                  <a:lnTo>
                    <a:pt x="3640" y="9367"/>
                  </a:lnTo>
                  <a:lnTo>
                    <a:pt x="3668" y="9429"/>
                  </a:lnTo>
                  <a:lnTo>
                    <a:pt x="3696" y="9461"/>
                  </a:lnTo>
                  <a:lnTo>
                    <a:pt x="3809" y="9555"/>
                  </a:lnTo>
                  <a:lnTo>
                    <a:pt x="3866" y="9586"/>
                  </a:lnTo>
                  <a:lnTo>
                    <a:pt x="3894" y="9633"/>
                  </a:lnTo>
                  <a:lnTo>
                    <a:pt x="3950" y="9696"/>
                  </a:lnTo>
                  <a:lnTo>
                    <a:pt x="3979" y="9743"/>
                  </a:lnTo>
                  <a:lnTo>
                    <a:pt x="3993" y="9774"/>
                  </a:lnTo>
                  <a:lnTo>
                    <a:pt x="4021" y="9868"/>
                  </a:lnTo>
                  <a:lnTo>
                    <a:pt x="4035" y="9915"/>
                  </a:lnTo>
                  <a:lnTo>
                    <a:pt x="4063" y="9962"/>
                  </a:lnTo>
                  <a:lnTo>
                    <a:pt x="4091" y="10025"/>
                  </a:lnTo>
                  <a:lnTo>
                    <a:pt x="4120" y="10072"/>
                  </a:lnTo>
                  <a:lnTo>
                    <a:pt x="4148" y="10103"/>
                  </a:lnTo>
                  <a:lnTo>
                    <a:pt x="4190" y="10119"/>
                  </a:lnTo>
                  <a:lnTo>
                    <a:pt x="4218" y="10119"/>
                  </a:lnTo>
                  <a:lnTo>
                    <a:pt x="4247" y="10134"/>
                  </a:lnTo>
                  <a:lnTo>
                    <a:pt x="4247" y="10150"/>
                  </a:lnTo>
                  <a:lnTo>
                    <a:pt x="4247" y="10166"/>
                  </a:lnTo>
                  <a:lnTo>
                    <a:pt x="4218" y="10213"/>
                  </a:lnTo>
                  <a:lnTo>
                    <a:pt x="4204" y="10260"/>
                  </a:lnTo>
                  <a:lnTo>
                    <a:pt x="4204" y="10291"/>
                  </a:lnTo>
                  <a:lnTo>
                    <a:pt x="4218" y="10338"/>
                  </a:lnTo>
                  <a:lnTo>
                    <a:pt x="4261" y="10385"/>
                  </a:lnTo>
                  <a:lnTo>
                    <a:pt x="4289" y="10401"/>
                  </a:lnTo>
                  <a:lnTo>
                    <a:pt x="4345" y="10416"/>
                  </a:lnTo>
                  <a:lnTo>
                    <a:pt x="4374" y="10385"/>
                  </a:lnTo>
                  <a:lnTo>
                    <a:pt x="4402" y="10354"/>
                  </a:lnTo>
                  <a:lnTo>
                    <a:pt x="4416" y="10307"/>
                  </a:lnTo>
                  <a:lnTo>
                    <a:pt x="4430" y="10275"/>
                  </a:lnTo>
                  <a:lnTo>
                    <a:pt x="4458" y="10244"/>
                  </a:lnTo>
                  <a:lnTo>
                    <a:pt x="4501" y="10228"/>
                  </a:lnTo>
                  <a:lnTo>
                    <a:pt x="4515" y="10213"/>
                  </a:lnTo>
                  <a:lnTo>
                    <a:pt x="4529" y="10197"/>
                  </a:lnTo>
                  <a:lnTo>
                    <a:pt x="4515" y="10181"/>
                  </a:lnTo>
                  <a:lnTo>
                    <a:pt x="4515" y="10150"/>
                  </a:lnTo>
                  <a:lnTo>
                    <a:pt x="4458" y="10087"/>
                  </a:lnTo>
                  <a:lnTo>
                    <a:pt x="4430" y="10040"/>
                  </a:lnTo>
                  <a:lnTo>
                    <a:pt x="4416" y="10009"/>
                  </a:lnTo>
                  <a:lnTo>
                    <a:pt x="4402" y="9962"/>
                  </a:lnTo>
                  <a:lnTo>
                    <a:pt x="4374" y="9931"/>
                  </a:lnTo>
                  <a:lnTo>
                    <a:pt x="4374" y="9915"/>
                  </a:lnTo>
                  <a:lnTo>
                    <a:pt x="4374" y="9899"/>
                  </a:lnTo>
                  <a:lnTo>
                    <a:pt x="4402" y="9868"/>
                  </a:lnTo>
                  <a:lnTo>
                    <a:pt x="4501" y="9837"/>
                  </a:lnTo>
                  <a:lnTo>
                    <a:pt x="4599" y="9821"/>
                  </a:lnTo>
                  <a:lnTo>
                    <a:pt x="4628" y="9821"/>
                  </a:lnTo>
                  <a:lnTo>
                    <a:pt x="4684" y="9821"/>
                  </a:lnTo>
                  <a:lnTo>
                    <a:pt x="4712" y="9868"/>
                  </a:lnTo>
                  <a:lnTo>
                    <a:pt x="4726" y="9915"/>
                  </a:lnTo>
                  <a:lnTo>
                    <a:pt x="4755" y="9962"/>
                  </a:lnTo>
                  <a:lnTo>
                    <a:pt x="4783" y="10025"/>
                  </a:lnTo>
                  <a:lnTo>
                    <a:pt x="4797" y="10056"/>
                  </a:lnTo>
                  <a:lnTo>
                    <a:pt x="4853" y="10181"/>
                  </a:lnTo>
                  <a:lnTo>
                    <a:pt x="4867" y="10213"/>
                  </a:lnTo>
                  <a:lnTo>
                    <a:pt x="4924" y="10322"/>
                  </a:lnTo>
                  <a:lnTo>
                    <a:pt x="4938" y="10369"/>
                  </a:lnTo>
                  <a:lnTo>
                    <a:pt x="4966" y="10401"/>
                  </a:lnTo>
                  <a:lnTo>
                    <a:pt x="5023" y="10416"/>
                  </a:lnTo>
                  <a:lnTo>
                    <a:pt x="5178" y="10416"/>
                  </a:lnTo>
                  <a:lnTo>
                    <a:pt x="5277" y="10416"/>
                  </a:lnTo>
                  <a:lnTo>
                    <a:pt x="5361" y="10448"/>
                  </a:lnTo>
                  <a:lnTo>
                    <a:pt x="5460" y="10479"/>
                  </a:lnTo>
                  <a:lnTo>
                    <a:pt x="5516" y="10479"/>
                  </a:lnTo>
                  <a:lnTo>
                    <a:pt x="5559" y="10479"/>
                  </a:lnTo>
                  <a:lnTo>
                    <a:pt x="5601" y="10448"/>
                  </a:lnTo>
                  <a:lnTo>
                    <a:pt x="5657" y="10432"/>
                  </a:lnTo>
                  <a:lnTo>
                    <a:pt x="5700" y="10448"/>
                  </a:lnTo>
                  <a:lnTo>
                    <a:pt x="5742" y="10479"/>
                  </a:lnTo>
                  <a:lnTo>
                    <a:pt x="5784" y="10495"/>
                  </a:lnTo>
                  <a:lnTo>
                    <a:pt x="5813" y="10557"/>
                  </a:lnTo>
                  <a:lnTo>
                    <a:pt x="5827" y="10604"/>
                  </a:lnTo>
                  <a:lnTo>
                    <a:pt x="5841" y="10651"/>
                  </a:lnTo>
                  <a:lnTo>
                    <a:pt x="5841" y="10714"/>
                  </a:lnTo>
                  <a:lnTo>
                    <a:pt x="5742" y="10980"/>
                  </a:lnTo>
                  <a:lnTo>
                    <a:pt x="5714" y="11027"/>
                  </a:lnTo>
                  <a:lnTo>
                    <a:pt x="5686" y="11043"/>
                  </a:lnTo>
                  <a:lnTo>
                    <a:pt x="5657" y="11058"/>
                  </a:lnTo>
                  <a:lnTo>
                    <a:pt x="5629" y="11090"/>
                  </a:lnTo>
                  <a:lnTo>
                    <a:pt x="5615" y="11137"/>
                  </a:lnTo>
                  <a:lnTo>
                    <a:pt x="5587" y="11184"/>
                  </a:lnTo>
                  <a:lnTo>
                    <a:pt x="5545" y="11231"/>
                  </a:lnTo>
                  <a:lnTo>
                    <a:pt x="5502" y="11262"/>
                  </a:lnTo>
                  <a:lnTo>
                    <a:pt x="5460" y="11262"/>
                  </a:lnTo>
                  <a:lnTo>
                    <a:pt x="5361" y="11262"/>
                  </a:lnTo>
                  <a:lnTo>
                    <a:pt x="5319" y="11262"/>
                  </a:lnTo>
                  <a:lnTo>
                    <a:pt x="5277" y="11231"/>
                  </a:lnTo>
                  <a:lnTo>
                    <a:pt x="5234" y="11199"/>
                  </a:lnTo>
                  <a:lnTo>
                    <a:pt x="5178" y="11199"/>
                  </a:lnTo>
                  <a:lnTo>
                    <a:pt x="5023" y="11246"/>
                  </a:lnTo>
                  <a:lnTo>
                    <a:pt x="4966" y="11262"/>
                  </a:lnTo>
                  <a:lnTo>
                    <a:pt x="4910" y="11246"/>
                  </a:lnTo>
                  <a:lnTo>
                    <a:pt x="4811" y="11215"/>
                  </a:lnTo>
                  <a:lnTo>
                    <a:pt x="4698" y="11184"/>
                  </a:lnTo>
                  <a:lnTo>
                    <a:pt x="4670" y="11184"/>
                  </a:lnTo>
                  <a:lnTo>
                    <a:pt x="4628" y="11184"/>
                  </a:lnTo>
                  <a:lnTo>
                    <a:pt x="4585" y="11152"/>
                  </a:lnTo>
                  <a:lnTo>
                    <a:pt x="4501" y="11090"/>
                  </a:lnTo>
                  <a:lnTo>
                    <a:pt x="4458" y="11058"/>
                  </a:lnTo>
                  <a:lnTo>
                    <a:pt x="4416" y="11043"/>
                  </a:lnTo>
                  <a:lnTo>
                    <a:pt x="4360" y="11043"/>
                  </a:lnTo>
                  <a:lnTo>
                    <a:pt x="4331" y="11043"/>
                  </a:lnTo>
                  <a:lnTo>
                    <a:pt x="4218" y="11058"/>
                  </a:lnTo>
                  <a:lnTo>
                    <a:pt x="4120" y="11090"/>
                  </a:lnTo>
                  <a:lnTo>
                    <a:pt x="4077" y="11121"/>
                  </a:lnTo>
                  <a:lnTo>
                    <a:pt x="4063" y="11184"/>
                  </a:lnTo>
                  <a:lnTo>
                    <a:pt x="4063" y="11199"/>
                  </a:lnTo>
                  <a:lnTo>
                    <a:pt x="4049" y="11262"/>
                  </a:lnTo>
                  <a:lnTo>
                    <a:pt x="4021" y="11293"/>
                  </a:lnTo>
                  <a:lnTo>
                    <a:pt x="3908" y="11325"/>
                  </a:lnTo>
                  <a:lnTo>
                    <a:pt x="3866" y="11325"/>
                  </a:lnTo>
                  <a:lnTo>
                    <a:pt x="3823" y="11293"/>
                  </a:lnTo>
                  <a:lnTo>
                    <a:pt x="3767" y="11231"/>
                  </a:lnTo>
                  <a:lnTo>
                    <a:pt x="3682" y="11152"/>
                  </a:lnTo>
                  <a:lnTo>
                    <a:pt x="3612" y="11074"/>
                  </a:lnTo>
                  <a:lnTo>
                    <a:pt x="3584" y="11043"/>
                  </a:lnTo>
                  <a:lnTo>
                    <a:pt x="3527" y="11043"/>
                  </a:lnTo>
                  <a:lnTo>
                    <a:pt x="3358" y="11043"/>
                  </a:lnTo>
                  <a:lnTo>
                    <a:pt x="3315" y="11027"/>
                  </a:lnTo>
                  <a:lnTo>
                    <a:pt x="3259" y="11011"/>
                  </a:lnTo>
                  <a:lnTo>
                    <a:pt x="3217" y="10996"/>
                  </a:lnTo>
                  <a:lnTo>
                    <a:pt x="3118" y="10933"/>
                  </a:lnTo>
                  <a:lnTo>
                    <a:pt x="3076" y="10917"/>
                  </a:lnTo>
                  <a:lnTo>
                    <a:pt x="2991" y="10855"/>
                  </a:lnTo>
                  <a:lnTo>
                    <a:pt x="2977" y="10808"/>
                  </a:lnTo>
                  <a:lnTo>
                    <a:pt x="2991" y="10761"/>
                  </a:lnTo>
                  <a:lnTo>
                    <a:pt x="3062" y="10636"/>
                  </a:lnTo>
                  <a:lnTo>
                    <a:pt x="3076" y="10573"/>
                  </a:lnTo>
                  <a:lnTo>
                    <a:pt x="3076" y="10526"/>
                  </a:lnTo>
                  <a:lnTo>
                    <a:pt x="3062" y="10479"/>
                  </a:lnTo>
                  <a:lnTo>
                    <a:pt x="3019" y="10432"/>
                  </a:lnTo>
                  <a:lnTo>
                    <a:pt x="2977" y="10401"/>
                  </a:lnTo>
                  <a:lnTo>
                    <a:pt x="2949" y="10385"/>
                  </a:lnTo>
                  <a:lnTo>
                    <a:pt x="2864" y="10354"/>
                  </a:lnTo>
                  <a:lnTo>
                    <a:pt x="2836" y="10354"/>
                  </a:lnTo>
                  <a:lnTo>
                    <a:pt x="2822" y="10369"/>
                  </a:lnTo>
                  <a:lnTo>
                    <a:pt x="2822" y="10401"/>
                  </a:lnTo>
                  <a:lnTo>
                    <a:pt x="2822" y="10369"/>
                  </a:lnTo>
                  <a:lnTo>
                    <a:pt x="2808" y="10369"/>
                  </a:lnTo>
                  <a:lnTo>
                    <a:pt x="2793" y="10385"/>
                  </a:lnTo>
                  <a:lnTo>
                    <a:pt x="2751" y="10416"/>
                  </a:lnTo>
                  <a:lnTo>
                    <a:pt x="2695" y="10432"/>
                  </a:lnTo>
                  <a:lnTo>
                    <a:pt x="2666" y="10432"/>
                  </a:lnTo>
                  <a:lnTo>
                    <a:pt x="2554" y="10432"/>
                  </a:lnTo>
                  <a:lnTo>
                    <a:pt x="2257" y="10432"/>
                  </a:lnTo>
                  <a:lnTo>
                    <a:pt x="2201" y="10432"/>
                  </a:lnTo>
                  <a:lnTo>
                    <a:pt x="2144" y="10448"/>
                  </a:lnTo>
                  <a:lnTo>
                    <a:pt x="1905" y="10557"/>
                  </a:lnTo>
                  <a:lnTo>
                    <a:pt x="1792" y="10604"/>
                  </a:lnTo>
                  <a:lnTo>
                    <a:pt x="1764" y="10636"/>
                  </a:lnTo>
                  <a:lnTo>
                    <a:pt x="1721" y="10651"/>
                  </a:lnTo>
                  <a:lnTo>
                    <a:pt x="1707" y="10667"/>
                  </a:lnTo>
                  <a:lnTo>
                    <a:pt x="1707" y="10683"/>
                  </a:lnTo>
                  <a:lnTo>
                    <a:pt x="1707" y="10667"/>
                  </a:lnTo>
                  <a:lnTo>
                    <a:pt x="1693" y="10667"/>
                  </a:lnTo>
                  <a:lnTo>
                    <a:pt x="1679" y="10651"/>
                  </a:lnTo>
                  <a:lnTo>
                    <a:pt x="1580" y="10651"/>
                  </a:lnTo>
                  <a:lnTo>
                    <a:pt x="1552" y="10651"/>
                  </a:lnTo>
                  <a:lnTo>
                    <a:pt x="1467" y="10651"/>
                  </a:lnTo>
                  <a:lnTo>
                    <a:pt x="1383" y="10620"/>
                  </a:lnTo>
                  <a:lnTo>
                    <a:pt x="1340" y="10604"/>
                  </a:lnTo>
                  <a:lnTo>
                    <a:pt x="1326" y="10604"/>
                  </a:lnTo>
                  <a:lnTo>
                    <a:pt x="1298" y="10604"/>
                  </a:lnTo>
                  <a:lnTo>
                    <a:pt x="1284" y="10620"/>
                  </a:lnTo>
                  <a:lnTo>
                    <a:pt x="1270" y="10636"/>
                  </a:lnTo>
                  <a:lnTo>
                    <a:pt x="1185" y="10761"/>
                  </a:lnTo>
                  <a:lnTo>
                    <a:pt x="1115" y="10855"/>
                  </a:lnTo>
                  <a:lnTo>
                    <a:pt x="1058" y="10917"/>
                  </a:lnTo>
                  <a:lnTo>
                    <a:pt x="988" y="11011"/>
                  </a:lnTo>
                  <a:lnTo>
                    <a:pt x="917" y="11137"/>
                  </a:lnTo>
                  <a:lnTo>
                    <a:pt x="861" y="11246"/>
                  </a:lnTo>
                  <a:lnTo>
                    <a:pt x="818" y="11434"/>
                  </a:lnTo>
                  <a:lnTo>
                    <a:pt x="804" y="11481"/>
                  </a:lnTo>
                  <a:lnTo>
                    <a:pt x="762" y="11528"/>
                  </a:lnTo>
                  <a:lnTo>
                    <a:pt x="578" y="11622"/>
                  </a:lnTo>
                  <a:lnTo>
                    <a:pt x="494" y="11685"/>
                  </a:lnTo>
                  <a:lnTo>
                    <a:pt x="466" y="11732"/>
                  </a:lnTo>
                  <a:lnTo>
                    <a:pt x="437" y="11763"/>
                  </a:lnTo>
                  <a:lnTo>
                    <a:pt x="367" y="11857"/>
                  </a:lnTo>
                  <a:lnTo>
                    <a:pt x="226" y="12139"/>
                  </a:lnTo>
                  <a:lnTo>
                    <a:pt x="169" y="12249"/>
                  </a:lnTo>
                  <a:lnTo>
                    <a:pt x="85" y="12515"/>
                  </a:lnTo>
                  <a:lnTo>
                    <a:pt x="56" y="12578"/>
                  </a:lnTo>
                  <a:lnTo>
                    <a:pt x="71" y="12640"/>
                  </a:lnTo>
                  <a:lnTo>
                    <a:pt x="113" y="12734"/>
                  </a:lnTo>
                  <a:lnTo>
                    <a:pt x="127" y="12860"/>
                  </a:lnTo>
                  <a:lnTo>
                    <a:pt x="127" y="13048"/>
                  </a:lnTo>
                  <a:lnTo>
                    <a:pt x="113" y="13095"/>
                  </a:lnTo>
                  <a:lnTo>
                    <a:pt x="85" y="13142"/>
                  </a:lnTo>
                  <a:lnTo>
                    <a:pt x="56" y="13189"/>
                  </a:lnTo>
                  <a:lnTo>
                    <a:pt x="42" y="13251"/>
                  </a:lnTo>
                  <a:lnTo>
                    <a:pt x="0" y="13361"/>
                  </a:lnTo>
                  <a:lnTo>
                    <a:pt x="0" y="13408"/>
                  </a:lnTo>
                  <a:lnTo>
                    <a:pt x="0" y="13471"/>
                  </a:lnTo>
                  <a:lnTo>
                    <a:pt x="42" y="13659"/>
                  </a:lnTo>
                  <a:lnTo>
                    <a:pt x="56" y="13706"/>
                  </a:lnTo>
                  <a:lnTo>
                    <a:pt x="85" y="13721"/>
                  </a:lnTo>
                  <a:lnTo>
                    <a:pt x="127" y="13721"/>
                  </a:lnTo>
                  <a:lnTo>
                    <a:pt x="141" y="13721"/>
                  </a:lnTo>
                  <a:lnTo>
                    <a:pt x="127" y="13721"/>
                  </a:lnTo>
                  <a:lnTo>
                    <a:pt x="141" y="13784"/>
                  </a:lnTo>
                  <a:lnTo>
                    <a:pt x="169" y="13815"/>
                  </a:lnTo>
                  <a:lnTo>
                    <a:pt x="183" y="13847"/>
                  </a:lnTo>
                  <a:lnTo>
                    <a:pt x="212" y="13862"/>
                  </a:lnTo>
                  <a:lnTo>
                    <a:pt x="226" y="13847"/>
                  </a:lnTo>
                  <a:lnTo>
                    <a:pt x="212" y="13862"/>
                  </a:lnTo>
                  <a:lnTo>
                    <a:pt x="212" y="13878"/>
                  </a:lnTo>
                  <a:lnTo>
                    <a:pt x="226" y="13878"/>
                  </a:lnTo>
                  <a:lnTo>
                    <a:pt x="254" y="13894"/>
                  </a:lnTo>
                  <a:lnTo>
                    <a:pt x="282" y="13925"/>
                  </a:lnTo>
                  <a:lnTo>
                    <a:pt x="367" y="14128"/>
                  </a:lnTo>
                  <a:lnTo>
                    <a:pt x="395" y="14175"/>
                  </a:lnTo>
                  <a:lnTo>
                    <a:pt x="423" y="14222"/>
                  </a:lnTo>
                  <a:lnTo>
                    <a:pt x="508" y="14285"/>
                  </a:lnTo>
                  <a:lnTo>
                    <a:pt x="593" y="14348"/>
                  </a:lnTo>
                  <a:lnTo>
                    <a:pt x="663" y="14395"/>
                  </a:lnTo>
                  <a:lnTo>
                    <a:pt x="720" y="14442"/>
                  </a:lnTo>
                  <a:lnTo>
                    <a:pt x="903" y="14598"/>
                  </a:lnTo>
                  <a:lnTo>
                    <a:pt x="959" y="14630"/>
                  </a:lnTo>
                  <a:lnTo>
                    <a:pt x="1002" y="14645"/>
                  </a:lnTo>
                  <a:lnTo>
                    <a:pt x="1030" y="14645"/>
                  </a:lnTo>
                  <a:lnTo>
                    <a:pt x="1072" y="14630"/>
                  </a:lnTo>
                  <a:lnTo>
                    <a:pt x="1086" y="14630"/>
                  </a:lnTo>
                  <a:lnTo>
                    <a:pt x="1086" y="14614"/>
                  </a:lnTo>
                  <a:lnTo>
                    <a:pt x="1086" y="14630"/>
                  </a:lnTo>
                  <a:lnTo>
                    <a:pt x="1115" y="14630"/>
                  </a:lnTo>
                  <a:lnTo>
                    <a:pt x="1143" y="14645"/>
                  </a:lnTo>
                  <a:lnTo>
                    <a:pt x="1171" y="14645"/>
                  </a:lnTo>
                  <a:lnTo>
                    <a:pt x="1284" y="14630"/>
                  </a:lnTo>
                  <a:lnTo>
                    <a:pt x="1453" y="14583"/>
                  </a:lnTo>
                  <a:lnTo>
                    <a:pt x="1538" y="14567"/>
                  </a:lnTo>
                  <a:lnTo>
                    <a:pt x="1580" y="14567"/>
                  </a:lnTo>
                  <a:lnTo>
                    <a:pt x="1637" y="14567"/>
                  </a:lnTo>
                  <a:lnTo>
                    <a:pt x="1721" y="14567"/>
                  </a:lnTo>
                  <a:lnTo>
                    <a:pt x="1834" y="14536"/>
                  </a:lnTo>
                  <a:lnTo>
                    <a:pt x="1933" y="14504"/>
                  </a:lnTo>
                  <a:lnTo>
                    <a:pt x="1989" y="14489"/>
                  </a:lnTo>
                  <a:lnTo>
                    <a:pt x="2032" y="14442"/>
                  </a:lnTo>
                  <a:lnTo>
                    <a:pt x="2074" y="14426"/>
                  </a:lnTo>
                  <a:lnTo>
                    <a:pt x="2116" y="14395"/>
                  </a:lnTo>
                  <a:lnTo>
                    <a:pt x="2159" y="14395"/>
                  </a:lnTo>
                  <a:lnTo>
                    <a:pt x="2201" y="14410"/>
                  </a:lnTo>
                  <a:lnTo>
                    <a:pt x="2257" y="14410"/>
                  </a:lnTo>
                  <a:lnTo>
                    <a:pt x="2271" y="14410"/>
                  </a:lnTo>
                  <a:lnTo>
                    <a:pt x="2328" y="14426"/>
                  </a:lnTo>
                  <a:lnTo>
                    <a:pt x="2356" y="14457"/>
                  </a:lnTo>
                  <a:lnTo>
                    <a:pt x="2441" y="14583"/>
                  </a:lnTo>
                  <a:lnTo>
                    <a:pt x="2483" y="14630"/>
                  </a:lnTo>
                  <a:lnTo>
                    <a:pt x="2525" y="14645"/>
                  </a:lnTo>
                  <a:lnTo>
                    <a:pt x="2554" y="14645"/>
                  </a:lnTo>
                  <a:lnTo>
                    <a:pt x="2610" y="14645"/>
                  </a:lnTo>
                  <a:lnTo>
                    <a:pt x="2666" y="14677"/>
                  </a:lnTo>
                  <a:lnTo>
                    <a:pt x="2709" y="14692"/>
                  </a:lnTo>
                  <a:lnTo>
                    <a:pt x="2737" y="14708"/>
                  </a:lnTo>
                  <a:lnTo>
                    <a:pt x="2765" y="14708"/>
                  </a:lnTo>
                  <a:lnTo>
                    <a:pt x="2765" y="14692"/>
                  </a:lnTo>
                  <a:lnTo>
                    <a:pt x="2765" y="14708"/>
                  </a:lnTo>
                  <a:lnTo>
                    <a:pt x="2779" y="14708"/>
                  </a:lnTo>
                  <a:lnTo>
                    <a:pt x="2808" y="14708"/>
                  </a:lnTo>
                  <a:lnTo>
                    <a:pt x="2850" y="14724"/>
                  </a:lnTo>
                  <a:lnTo>
                    <a:pt x="2878" y="14755"/>
                  </a:lnTo>
                  <a:lnTo>
                    <a:pt x="2892" y="14802"/>
                  </a:lnTo>
                  <a:lnTo>
                    <a:pt x="2892" y="14849"/>
                  </a:lnTo>
                  <a:lnTo>
                    <a:pt x="2892" y="14880"/>
                  </a:lnTo>
                  <a:lnTo>
                    <a:pt x="2892" y="14943"/>
                  </a:lnTo>
                  <a:lnTo>
                    <a:pt x="2892" y="15006"/>
                  </a:lnTo>
                  <a:lnTo>
                    <a:pt x="2892" y="15037"/>
                  </a:lnTo>
                  <a:lnTo>
                    <a:pt x="2892" y="15162"/>
                  </a:lnTo>
                  <a:lnTo>
                    <a:pt x="2892" y="15272"/>
                  </a:lnTo>
                  <a:lnTo>
                    <a:pt x="2906" y="15319"/>
                  </a:lnTo>
                  <a:lnTo>
                    <a:pt x="2920" y="15382"/>
                  </a:lnTo>
                  <a:lnTo>
                    <a:pt x="3062" y="15585"/>
                  </a:lnTo>
                  <a:lnTo>
                    <a:pt x="3090" y="15617"/>
                  </a:lnTo>
                  <a:lnTo>
                    <a:pt x="3104" y="15617"/>
                  </a:lnTo>
                  <a:lnTo>
                    <a:pt x="3118" y="15617"/>
                  </a:lnTo>
                  <a:lnTo>
                    <a:pt x="3104" y="15632"/>
                  </a:lnTo>
                  <a:lnTo>
                    <a:pt x="3104" y="15648"/>
                  </a:lnTo>
                  <a:lnTo>
                    <a:pt x="3132" y="15679"/>
                  </a:lnTo>
                  <a:lnTo>
                    <a:pt x="3189" y="15773"/>
                  </a:lnTo>
                  <a:lnTo>
                    <a:pt x="3217" y="15820"/>
                  </a:lnTo>
                  <a:lnTo>
                    <a:pt x="3231" y="15867"/>
                  </a:lnTo>
                  <a:lnTo>
                    <a:pt x="3231" y="15930"/>
                  </a:lnTo>
                  <a:lnTo>
                    <a:pt x="3231" y="15961"/>
                  </a:lnTo>
                  <a:lnTo>
                    <a:pt x="3231" y="16024"/>
                  </a:lnTo>
                  <a:lnTo>
                    <a:pt x="3245" y="16086"/>
                  </a:lnTo>
                  <a:lnTo>
                    <a:pt x="3301" y="16415"/>
                  </a:lnTo>
                  <a:lnTo>
                    <a:pt x="3330" y="16541"/>
                  </a:lnTo>
                  <a:lnTo>
                    <a:pt x="3358" y="16635"/>
                  </a:lnTo>
                  <a:lnTo>
                    <a:pt x="3372" y="16713"/>
                  </a:lnTo>
                  <a:lnTo>
                    <a:pt x="3330" y="16791"/>
                  </a:lnTo>
                  <a:lnTo>
                    <a:pt x="3259" y="16964"/>
                  </a:lnTo>
                  <a:lnTo>
                    <a:pt x="3245" y="17011"/>
                  </a:lnTo>
                  <a:lnTo>
                    <a:pt x="3231" y="17073"/>
                  </a:lnTo>
                  <a:lnTo>
                    <a:pt x="3231" y="17261"/>
                  </a:lnTo>
                  <a:lnTo>
                    <a:pt x="3245" y="17324"/>
                  </a:lnTo>
                  <a:lnTo>
                    <a:pt x="3245" y="17308"/>
                  </a:lnTo>
                  <a:lnTo>
                    <a:pt x="3245" y="17324"/>
                  </a:lnTo>
                  <a:lnTo>
                    <a:pt x="3217" y="17386"/>
                  </a:lnTo>
                  <a:lnTo>
                    <a:pt x="3189" y="17496"/>
                  </a:lnTo>
                  <a:lnTo>
                    <a:pt x="3174" y="17559"/>
                  </a:lnTo>
                  <a:lnTo>
                    <a:pt x="3189" y="17606"/>
                  </a:lnTo>
                  <a:lnTo>
                    <a:pt x="3414" y="18029"/>
                  </a:lnTo>
                  <a:lnTo>
                    <a:pt x="3442" y="18076"/>
                  </a:lnTo>
                  <a:lnTo>
                    <a:pt x="3442" y="18123"/>
                  </a:lnTo>
                  <a:lnTo>
                    <a:pt x="3457" y="18232"/>
                  </a:lnTo>
                  <a:lnTo>
                    <a:pt x="3499" y="18640"/>
                  </a:lnTo>
                  <a:lnTo>
                    <a:pt x="3527" y="18687"/>
                  </a:lnTo>
                  <a:lnTo>
                    <a:pt x="3555" y="18734"/>
                  </a:lnTo>
                  <a:lnTo>
                    <a:pt x="3668" y="18812"/>
                  </a:lnTo>
                  <a:lnTo>
                    <a:pt x="3725" y="18843"/>
                  </a:lnTo>
                  <a:lnTo>
                    <a:pt x="3725" y="18828"/>
                  </a:lnTo>
                  <a:lnTo>
                    <a:pt x="3725" y="18843"/>
                  </a:lnTo>
                  <a:lnTo>
                    <a:pt x="3753" y="18906"/>
                  </a:lnTo>
                  <a:lnTo>
                    <a:pt x="3767" y="18953"/>
                  </a:lnTo>
                  <a:lnTo>
                    <a:pt x="3809" y="19063"/>
                  </a:lnTo>
                  <a:lnTo>
                    <a:pt x="3852" y="19250"/>
                  </a:lnTo>
                  <a:lnTo>
                    <a:pt x="3866" y="19376"/>
                  </a:lnTo>
                  <a:lnTo>
                    <a:pt x="3866" y="19407"/>
                  </a:lnTo>
                  <a:lnTo>
                    <a:pt x="3866" y="19470"/>
                  </a:lnTo>
                  <a:lnTo>
                    <a:pt x="3894" y="19517"/>
                  </a:lnTo>
                  <a:lnTo>
                    <a:pt x="3964" y="19642"/>
                  </a:lnTo>
                  <a:lnTo>
                    <a:pt x="4007" y="19673"/>
                  </a:lnTo>
                  <a:lnTo>
                    <a:pt x="4049" y="19689"/>
                  </a:lnTo>
                  <a:lnTo>
                    <a:pt x="4218" y="19642"/>
                  </a:lnTo>
                  <a:lnTo>
                    <a:pt x="4331" y="19611"/>
                  </a:lnTo>
                  <a:lnTo>
                    <a:pt x="4501" y="19564"/>
                  </a:lnTo>
                  <a:lnTo>
                    <a:pt x="4613" y="19548"/>
                  </a:lnTo>
                  <a:lnTo>
                    <a:pt x="4769" y="19548"/>
                  </a:lnTo>
                  <a:lnTo>
                    <a:pt x="4825" y="19532"/>
                  </a:lnTo>
                  <a:lnTo>
                    <a:pt x="4867" y="19501"/>
                  </a:lnTo>
                  <a:lnTo>
                    <a:pt x="5277" y="18984"/>
                  </a:lnTo>
                  <a:lnTo>
                    <a:pt x="5333" y="18875"/>
                  </a:lnTo>
                  <a:lnTo>
                    <a:pt x="5432" y="18608"/>
                  </a:lnTo>
                  <a:lnTo>
                    <a:pt x="5432" y="18561"/>
                  </a:lnTo>
                  <a:lnTo>
                    <a:pt x="5432" y="18546"/>
                  </a:lnTo>
                  <a:lnTo>
                    <a:pt x="5418" y="18546"/>
                  </a:lnTo>
                  <a:lnTo>
                    <a:pt x="5432" y="18546"/>
                  </a:lnTo>
                  <a:lnTo>
                    <a:pt x="5446" y="18530"/>
                  </a:lnTo>
                  <a:lnTo>
                    <a:pt x="5446" y="18514"/>
                  </a:lnTo>
                  <a:lnTo>
                    <a:pt x="5460" y="18467"/>
                  </a:lnTo>
                  <a:lnTo>
                    <a:pt x="5488" y="18436"/>
                  </a:lnTo>
                  <a:lnTo>
                    <a:pt x="5686" y="18279"/>
                  </a:lnTo>
                  <a:lnTo>
                    <a:pt x="5714" y="18232"/>
                  </a:lnTo>
                  <a:lnTo>
                    <a:pt x="5742" y="18185"/>
                  </a:lnTo>
                  <a:lnTo>
                    <a:pt x="5770" y="18076"/>
                  </a:lnTo>
                  <a:lnTo>
                    <a:pt x="5784" y="18013"/>
                  </a:lnTo>
                  <a:lnTo>
                    <a:pt x="5784" y="17950"/>
                  </a:lnTo>
                  <a:lnTo>
                    <a:pt x="5742" y="17762"/>
                  </a:lnTo>
                  <a:lnTo>
                    <a:pt x="5742" y="17700"/>
                  </a:lnTo>
                  <a:lnTo>
                    <a:pt x="5756" y="17653"/>
                  </a:lnTo>
                  <a:lnTo>
                    <a:pt x="5827" y="17527"/>
                  </a:lnTo>
                  <a:lnTo>
                    <a:pt x="5869" y="17480"/>
                  </a:lnTo>
                  <a:lnTo>
                    <a:pt x="5911" y="17449"/>
                  </a:lnTo>
                  <a:lnTo>
                    <a:pt x="6165" y="17277"/>
                  </a:lnTo>
                  <a:lnTo>
                    <a:pt x="6208" y="17246"/>
                  </a:lnTo>
                  <a:lnTo>
                    <a:pt x="6236" y="17183"/>
                  </a:lnTo>
                  <a:lnTo>
                    <a:pt x="6250" y="17152"/>
                  </a:lnTo>
                  <a:lnTo>
                    <a:pt x="6306" y="17042"/>
                  </a:lnTo>
                  <a:lnTo>
                    <a:pt x="6321" y="16995"/>
                  </a:lnTo>
                  <a:lnTo>
                    <a:pt x="6335" y="16932"/>
                  </a:lnTo>
                  <a:lnTo>
                    <a:pt x="6335" y="16885"/>
                  </a:lnTo>
                  <a:lnTo>
                    <a:pt x="6292" y="16697"/>
                  </a:lnTo>
                  <a:lnTo>
                    <a:pt x="6278" y="16572"/>
                  </a:lnTo>
                  <a:lnTo>
                    <a:pt x="6278" y="16541"/>
                  </a:lnTo>
                  <a:lnTo>
                    <a:pt x="6278" y="16509"/>
                  </a:lnTo>
                  <a:lnTo>
                    <a:pt x="6264" y="16494"/>
                  </a:lnTo>
                  <a:lnTo>
                    <a:pt x="6250" y="16509"/>
                  </a:lnTo>
                  <a:lnTo>
                    <a:pt x="6264" y="16494"/>
                  </a:lnTo>
                  <a:lnTo>
                    <a:pt x="6264" y="16462"/>
                  </a:lnTo>
                  <a:lnTo>
                    <a:pt x="6250" y="16431"/>
                  </a:lnTo>
                  <a:lnTo>
                    <a:pt x="6222" y="16400"/>
                  </a:lnTo>
                  <a:lnTo>
                    <a:pt x="6208" y="16337"/>
                  </a:lnTo>
                  <a:lnTo>
                    <a:pt x="6208" y="16086"/>
                  </a:lnTo>
                  <a:lnTo>
                    <a:pt x="6208" y="16024"/>
                  </a:lnTo>
                  <a:lnTo>
                    <a:pt x="6179" y="15961"/>
                  </a:lnTo>
                  <a:lnTo>
                    <a:pt x="6165" y="15914"/>
                  </a:lnTo>
                  <a:lnTo>
                    <a:pt x="6151" y="15867"/>
                  </a:lnTo>
                  <a:lnTo>
                    <a:pt x="6179" y="15820"/>
                  </a:lnTo>
                  <a:lnTo>
                    <a:pt x="6208" y="15789"/>
                  </a:lnTo>
                  <a:lnTo>
                    <a:pt x="6208" y="15758"/>
                  </a:lnTo>
                  <a:lnTo>
                    <a:pt x="6222" y="15711"/>
                  </a:lnTo>
                  <a:lnTo>
                    <a:pt x="6236" y="15664"/>
                  </a:lnTo>
                  <a:lnTo>
                    <a:pt x="6306" y="15538"/>
                  </a:lnTo>
                  <a:lnTo>
                    <a:pt x="6349" y="15491"/>
                  </a:lnTo>
                  <a:lnTo>
                    <a:pt x="6391" y="15460"/>
                  </a:lnTo>
                  <a:lnTo>
                    <a:pt x="6433" y="15429"/>
                  </a:lnTo>
                  <a:lnTo>
                    <a:pt x="6476" y="15413"/>
                  </a:lnTo>
                  <a:lnTo>
                    <a:pt x="6504" y="15350"/>
                  </a:lnTo>
                  <a:lnTo>
                    <a:pt x="6589" y="15162"/>
                  </a:lnTo>
                  <a:lnTo>
                    <a:pt x="6631" y="15115"/>
                  </a:lnTo>
                  <a:lnTo>
                    <a:pt x="6673" y="15068"/>
                  </a:lnTo>
                  <a:lnTo>
                    <a:pt x="6843" y="14974"/>
                  </a:lnTo>
                  <a:lnTo>
                    <a:pt x="6941" y="14896"/>
                  </a:lnTo>
                  <a:lnTo>
                    <a:pt x="7139" y="14677"/>
                  </a:lnTo>
                  <a:lnTo>
                    <a:pt x="7167" y="14630"/>
                  </a:lnTo>
                  <a:lnTo>
                    <a:pt x="7195" y="14583"/>
                  </a:lnTo>
                  <a:lnTo>
                    <a:pt x="7365" y="14160"/>
                  </a:lnTo>
                  <a:lnTo>
                    <a:pt x="7393" y="14035"/>
                  </a:lnTo>
                  <a:lnTo>
                    <a:pt x="7435" y="13862"/>
                  </a:lnTo>
                  <a:lnTo>
                    <a:pt x="7435" y="13831"/>
                  </a:lnTo>
                  <a:lnTo>
                    <a:pt x="7435" y="13815"/>
                  </a:lnTo>
                  <a:lnTo>
                    <a:pt x="7407" y="13815"/>
                  </a:lnTo>
                  <a:lnTo>
                    <a:pt x="7393" y="13815"/>
                  </a:lnTo>
                  <a:lnTo>
                    <a:pt x="6885" y="13941"/>
                  </a:lnTo>
                  <a:lnTo>
                    <a:pt x="6828" y="13941"/>
                  </a:lnTo>
                  <a:lnTo>
                    <a:pt x="6772" y="13925"/>
                  </a:lnTo>
                  <a:lnTo>
                    <a:pt x="6744" y="13894"/>
                  </a:lnTo>
                  <a:lnTo>
                    <a:pt x="6659" y="13831"/>
                  </a:lnTo>
                  <a:lnTo>
                    <a:pt x="6589" y="13737"/>
                  </a:lnTo>
                  <a:lnTo>
                    <a:pt x="6377" y="13392"/>
                  </a:lnTo>
                  <a:lnTo>
                    <a:pt x="6335" y="13345"/>
                  </a:lnTo>
                  <a:lnTo>
                    <a:pt x="6292" y="13314"/>
                  </a:lnTo>
                  <a:lnTo>
                    <a:pt x="6250" y="13283"/>
                  </a:lnTo>
                  <a:lnTo>
                    <a:pt x="6208" y="13251"/>
                  </a:lnTo>
                  <a:lnTo>
                    <a:pt x="6179" y="13204"/>
                  </a:lnTo>
                  <a:lnTo>
                    <a:pt x="6095" y="13079"/>
                  </a:lnTo>
                  <a:lnTo>
                    <a:pt x="6067" y="13032"/>
                  </a:lnTo>
                  <a:lnTo>
                    <a:pt x="6053" y="12969"/>
                  </a:lnTo>
                  <a:lnTo>
                    <a:pt x="6010" y="12860"/>
                  </a:lnTo>
                  <a:lnTo>
                    <a:pt x="5982" y="12734"/>
                  </a:lnTo>
                  <a:lnTo>
                    <a:pt x="5940" y="12546"/>
                  </a:lnTo>
                  <a:lnTo>
                    <a:pt x="5926" y="12499"/>
                  </a:lnTo>
                  <a:lnTo>
                    <a:pt x="5883" y="12453"/>
                  </a:lnTo>
                  <a:lnTo>
                    <a:pt x="5827" y="12390"/>
                  </a:lnTo>
                  <a:lnTo>
                    <a:pt x="5799" y="12327"/>
                  </a:lnTo>
                  <a:lnTo>
                    <a:pt x="5770" y="12280"/>
                  </a:lnTo>
                  <a:lnTo>
                    <a:pt x="5742" y="12092"/>
                  </a:lnTo>
                  <a:lnTo>
                    <a:pt x="5700" y="11983"/>
                  </a:lnTo>
                  <a:lnTo>
                    <a:pt x="5615" y="11779"/>
                  </a:lnTo>
                  <a:lnTo>
                    <a:pt x="5545" y="11685"/>
                  </a:lnTo>
                  <a:lnTo>
                    <a:pt x="5418" y="11544"/>
                  </a:lnTo>
                  <a:lnTo>
                    <a:pt x="5404" y="11513"/>
                  </a:lnTo>
                  <a:lnTo>
                    <a:pt x="5432" y="11528"/>
                  </a:lnTo>
                  <a:lnTo>
                    <a:pt x="5601" y="11622"/>
                  </a:lnTo>
                  <a:lnTo>
                    <a:pt x="5629" y="11622"/>
                  </a:lnTo>
                  <a:lnTo>
                    <a:pt x="5643" y="11622"/>
                  </a:lnTo>
                  <a:lnTo>
                    <a:pt x="5672" y="11607"/>
                  </a:lnTo>
                  <a:lnTo>
                    <a:pt x="5672" y="11591"/>
                  </a:lnTo>
                  <a:lnTo>
                    <a:pt x="5700" y="11560"/>
                  </a:lnTo>
                  <a:lnTo>
                    <a:pt x="5714" y="11544"/>
                  </a:lnTo>
                  <a:lnTo>
                    <a:pt x="5714" y="11528"/>
                  </a:lnTo>
                  <a:lnTo>
                    <a:pt x="5728" y="11544"/>
                  </a:lnTo>
                  <a:lnTo>
                    <a:pt x="5742" y="11560"/>
                  </a:lnTo>
                  <a:lnTo>
                    <a:pt x="5770" y="11591"/>
                  </a:lnTo>
                  <a:lnTo>
                    <a:pt x="5813" y="11701"/>
                  </a:lnTo>
                  <a:lnTo>
                    <a:pt x="6038" y="12139"/>
                  </a:lnTo>
                  <a:lnTo>
                    <a:pt x="6109" y="12233"/>
                  </a:lnTo>
                  <a:lnTo>
                    <a:pt x="6165" y="12296"/>
                  </a:lnTo>
                  <a:lnTo>
                    <a:pt x="6194" y="12343"/>
                  </a:lnTo>
                  <a:lnTo>
                    <a:pt x="6222" y="12406"/>
                  </a:lnTo>
                  <a:lnTo>
                    <a:pt x="6250" y="12515"/>
                  </a:lnTo>
                  <a:lnTo>
                    <a:pt x="6292" y="12640"/>
                  </a:lnTo>
                  <a:lnTo>
                    <a:pt x="6335" y="12813"/>
                  </a:lnTo>
                  <a:lnTo>
                    <a:pt x="6349" y="12875"/>
                  </a:lnTo>
                  <a:lnTo>
                    <a:pt x="6377" y="12922"/>
                  </a:lnTo>
                  <a:lnTo>
                    <a:pt x="6518" y="13063"/>
                  </a:lnTo>
                  <a:lnTo>
                    <a:pt x="6546" y="13110"/>
                  </a:lnTo>
                  <a:lnTo>
                    <a:pt x="6546" y="13142"/>
                  </a:lnTo>
                  <a:lnTo>
                    <a:pt x="6546" y="13189"/>
                  </a:lnTo>
                  <a:lnTo>
                    <a:pt x="6575" y="13236"/>
                  </a:lnTo>
                  <a:lnTo>
                    <a:pt x="6603" y="13283"/>
                  </a:lnTo>
                  <a:lnTo>
                    <a:pt x="6645" y="13392"/>
                  </a:lnTo>
                  <a:lnTo>
                    <a:pt x="6730" y="13596"/>
                  </a:lnTo>
                  <a:lnTo>
                    <a:pt x="6772" y="13627"/>
                  </a:lnTo>
                  <a:lnTo>
                    <a:pt x="6814" y="13627"/>
                  </a:lnTo>
                  <a:lnTo>
                    <a:pt x="6913" y="13596"/>
                  </a:lnTo>
                  <a:lnTo>
                    <a:pt x="7026" y="13565"/>
                  </a:lnTo>
                  <a:lnTo>
                    <a:pt x="7054" y="13565"/>
                  </a:lnTo>
                  <a:lnTo>
                    <a:pt x="7097" y="13565"/>
                  </a:lnTo>
                  <a:lnTo>
                    <a:pt x="7139" y="13533"/>
                  </a:lnTo>
                  <a:lnTo>
                    <a:pt x="7195" y="13455"/>
                  </a:lnTo>
                  <a:lnTo>
                    <a:pt x="7252" y="13424"/>
                  </a:lnTo>
                  <a:lnTo>
                    <a:pt x="7294" y="13392"/>
                  </a:lnTo>
                  <a:lnTo>
                    <a:pt x="7393" y="13361"/>
                  </a:lnTo>
                  <a:lnTo>
                    <a:pt x="7506" y="13314"/>
                  </a:lnTo>
                  <a:lnTo>
                    <a:pt x="7675" y="13220"/>
                  </a:lnTo>
                  <a:lnTo>
                    <a:pt x="7731" y="13189"/>
                  </a:lnTo>
                  <a:lnTo>
                    <a:pt x="7774" y="13157"/>
                  </a:lnTo>
                  <a:lnTo>
                    <a:pt x="7957" y="13063"/>
                  </a:lnTo>
                  <a:lnTo>
                    <a:pt x="7999" y="13032"/>
                  </a:lnTo>
                  <a:lnTo>
                    <a:pt x="8042" y="12985"/>
                  </a:lnTo>
                  <a:lnTo>
                    <a:pt x="8169" y="12781"/>
                  </a:lnTo>
                  <a:lnTo>
                    <a:pt x="8239" y="12672"/>
                  </a:lnTo>
                  <a:lnTo>
                    <a:pt x="8253" y="12625"/>
                  </a:lnTo>
                  <a:lnTo>
                    <a:pt x="8324" y="12531"/>
                  </a:lnTo>
                  <a:lnTo>
                    <a:pt x="8380" y="12468"/>
                  </a:lnTo>
                  <a:lnTo>
                    <a:pt x="8380" y="12437"/>
                  </a:lnTo>
                  <a:lnTo>
                    <a:pt x="8395" y="12421"/>
                  </a:lnTo>
                  <a:lnTo>
                    <a:pt x="8380" y="12406"/>
                  </a:lnTo>
                  <a:lnTo>
                    <a:pt x="8366" y="12390"/>
                  </a:lnTo>
                  <a:lnTo>
                    <a:pt x="8183" y="12233"/>
                  </a:lnTo>
                  <a:lnTo>
                    <a:pt x="8141" y="12202"/>
                  </a:lnTo>
                  <a:lnTo>
                    <a:pt x="8098" y="12186"/>
                  </a:lnTo>
                  <a:lnTo>
                    <a:pt x="8070" y="12171"/>
                  </a:lnTo>
                  <a:lnTo>
                    <a:pt x="8042" y="12124"/>
                  </a:lnTo>
                  <a:lnTo>
                    <a:pt x="8028" y="12092"/>
                  </a:lnTo>
                  <a:lnTo>
                    <a:pt x="7985" y="12061"/>
                  </a:lnTo>
                  <a:lnTo>
                    <a:pt x="7943" y="12045"/>
                  </a:lnTo>
                  <a:lnTo>
                    <a:pt x="7774" y="12092"/>
                  </a:lnTo>
                  <a:lnTo>
                    <a:pt x="7731" y="12092"/>
                  </a:lnTo>
                  <a:lnTo>
                    <a:pt x="7675" y="12077"/>
                  </a:lnTo>
                  <a:lnTo>
                    <a:pt x="7633" y="12061"/>
                  </a:lnTo>
                  <a:lnTo>
                    <a:pt x="7590" y="12030"/>
                  </a:lnTo>
                  <a:lnTo>
                    <a:pt x="7548" y="12030"/>
                  </a:lnTo>
                  <a:lnTo>
                    <a:pt x="7463" y="12014"/>
                  </a:lnTo>
                  <a:lnTo>
                    <a:pt x="7435" y="11983"/>
                  </a:lnTo>
                  <a:lnTo>
                    <a:pt x="7393" y="11951"/>
                  </a:lnTo>
                  <a:lnTo>
                    <a:pt x="7365" y="11904"/>
                  </a:lnTo>
                  <a:lnTo>
                    <a:pt x="7336" y="11795"/>
                  </a:lnTo>
                  <a:lnTo>
                    <a:pt x="7308" y="11732"/>
                  </a:lnTo>
                  <a:lnTo>
                    <a:pt x="7280" y="11685"/>
                  </a:lnTo>
                  <a:lnTo>
                    <a:pt x="7209" y="11622"/>
                  </a:lnTo>
                  <a:lnTo>
                    <a:pt x="7181" y="11575"/>
                  </a:lnTo>
                  <a:lnTo>
                    <a:pt x="7181" y="11528"/>
                  </a:lnTo>
                  <a:lnTo>
                    <a:pt x="7181" y="11497"/>
                  </a:lnTo>
                  <a:lnTo>
                    <a:pt x="7209" y="11450"/>
                  </a:lnTo>
                  <a:lnTo>
                    <a:pt x="7238" y="11419"/>
                  </a:lnTo>
                  <a:lnTo>
                    <a:pt x="7238" y="11372"/>
                  </a:lnTo>
                  <a:lnTo>
                    <a:pt x="7252" y="11372"/>
                  </a:lnTo>
                  <a:lnTo>
                    <a:pt x="7280" y="11387"/>
                  </a:lnTo>
                  <a:lnTo>
                    <a:pt x="7336" y="11450"/>
                  </a:lnTo>
                  <a:lnTo>
                    <a:pt x="7421" y="11544"/>
                  </a:lnTo>
                  <a:lnTo>
                    <a:pt x="7477" y="11607"/>
                  </a:lnTo>
                  <a:lnTo>
                    <a:pt x="7562" y="11685"/>
                  </a:lnTo>
                  <a:lnTo>
                    <a:pt x="7675" y="11779"/>
                  </a:lnTo>
                  <a:lnTo>
                    <a:pt x="7774" y="11826"/>
                  </a:lnTo>
                  <a:lnTo>
                    <a:pt x="7872" y="11857"/>
                  </a:lnTo>
                  <a:lnTo>
                    <a:pt x="7929" y="11873"/>
                  </a:lnTo>
                  <a:lnTo>
                    <a:pt x="7985" y="11857"/>
                  </a:lnTo>
                  <a:lnTo>
                    <a:pt x="8014" y="11826"/>
                  </a:lnTo>
                  <a:lnTo>
                    <a:pt x="8070" y="11826"/>
                  </a:lnTo>
                  <a:lnTo>
                    <a:pt x="8112" y="11857"/>
                  </a:lnTo>
                  <a:lnTo>
                    <a:pt x="8169" y="11920"/>
                  </a:lnTo>
                  <a:lnTo>
                    <a:pt x="8211" y="11951"/>
                  </a:lnTo>
                  <a:lnTo>
                    <a:pt x="8268" y="11983"/>
                  </a:lnTo>
                  <a:lnTo>
                    <a:pt x="8507" y="12092"/>
                  </a:lnTo>
                  <a:lnTo>
                    <a:pt x="8592" y="12108"/>
                  </a:lnTo>
                  <a:lnTo>
                    <a:pt x="8620" y="12108"/>
                  </a:lnTo>
                  <a:lnTo>
                    <a:pt x="8677" y="12092"/>
                  </a:lnTo>
                  <a:lnTo>
                    <a:pt x="8775" y="12045"/>
                  </a:lnTo>
                  <a:lnTo>
                    <a:pt x="8888" y="12030"/>
                  </a:lnTo>
                  <a:lnTo>
                    <a:pt x="9114" y="12030"/>
                  </a:lnTo>
                  <a:lnTo>
                    <a:pt x="9170" y="12045"/>
                  </a:lnTo>
                  <a:lnTo>
                    <a:pt x="9213" y="12092"/>
                  </a:lnTo>
                  <a:lnTo>
                    <a:pt x="9283" y="12202"/>
                  </a:lnTo>
                  <a:lnTo>
                    <a:pt x="9312" y="12265"/>
                  </a:lnTo>
                  <a:lnTo>
                    <a:pt x="9354" y="12312"/>
                  </a:lnTo>
                  <a:lnTo>
                    <a:pt x="9424" y="12437"/>
                  </a:lnTo>
                  <a:lnTo>
                    <a:pt x="9495" y="12546"/>
                  </a:lnTo>
                  <a:lnTo>
                    <a:pt x="9551" y="12609"/>
                  </a:lnTo>
                  <a:lnTo>
                    <a:pt x="9594" y="12625"/>
                  </a:lnTo>
                  <a:lnTo>
                    <a:pt x="9636" y="12609"/>
                  </a:lnTo>
                  <a:lnTo>
                    <a:pt x="9749" y="12531"/>
                  </a:lnTo>
                  <a:lnTo>
                    <a:pt x="9777" y="12515"/>
                  </a:lnTo>
                  <a:lnTo>
                    <a:pt x="9791" y="12531"/>
                  </a:lnTo>
                  <a:lnTo>
                    <a:pt x="9805" y="12531"/>
                  </a:lnTo>
                  <a:lnTo>
                    <a:pt x="9805" y="12562"/>
                  </a:lnTo>
                  <a:lnTo>
                    <a:pt x="9862" y="13126"/>
                  </a:lnTo>
                  <a:lnTo>
                    <a:pt x="9890" y="13251"/>
                  </a:lnTo>
                  <a:lnTo>
                    <a:pt x="9932" y="13424"/>
                  </a:lnTo>
                  <a:lnTo>
                    <a:pt x="9975" y="13549"/>
                  </a:lnTo>
                  <a:lnTo>
                    <a:pt x="10116" y="13815"/>
                  </a:lnTo>
                  <a:lnTo>
                    <a:pt x="10172" y="13925"/>
                  </a:lnTo>
                  <a:lnTo>
                    <a:pt x="10186" y="13972"/>
                  </a:lnTo>
                  <a:lnTo>
                    <a:pt x="10243" y="14082"/>
                  </a:lnTo>
                  <a:lnTo>
                    <a:pt x="10327" y="14207"/>
                  </a:lnTo>
                  <a:lnTo>
                    <a:pt x="10341" y="14222"/>
                  </a:lnTo>
                  <a:lnTo>
                    <a:pt x="10356" y="14222"/>
                  </a:lnTo>
                  <a:lnTo>
                    <a:pt x="10370" y="14222"/>
                  </a:lnTo>
                  <a:lnTo>
                    <a:pt x="10384" y="14207"/>
                  </a:lnTo>
                  <a:lnTo>
                    <a:pt x="10398" y="14160"/>
                  </a:lnTo>
                  <a:lnTo>
                    <a:pt x="10468" y="14066"/>
                  </a:lnTo>
                  <a:lnTo>
                    <a:pt x="10525" y="13988"/>
                  </a:lnTo>
                  <a:lnTo>
                    <a:pt x="10581" y="13894"/>
                  </a:lnTo>
                  <a:lnTo>
                    <a:pt x="10610" y="13847"/>
                  </a:lnTo>
                  <a:lnTo>
                    <a:pt x="10624" y="13800"/>
                  </a:lnTo>
                  <a:lnTo>
                    <a:pt x="10624" y="13737"/>
                  </a:lnTo>
                  <a:lnTo>
                    <a:pt x="10624" y="13549"/>
                  </a:lnTo>
                  <a:lnTo>
                    <a:pt x="10652" y="13439"/>
                  </a:lnTo>
                  <a:lnTo>
                    <a:pt x="10680" y="13314"/>
                  </a:lnTo>
                  <a:lnTo>
                    <a:pt x="10708" y="13267"/>
                  </a:lnTo>
                  <a:lnTo>
                    <a:pt x="10737" y="13220"/>
                  </a:lnTo>
                  <a:lnTo>
                    <a:pt x="10863" y="13079"/>
                  </a:lnTo>
                  <a:lnTo>
                    <a:pt x="10962" y="13001"/>
                  </a:lnTo>
                  <a:lnTo>
                    <a:pt x="11132" y="12907"/>
                  </a:lnTo>
                  <a:lnTo>
                    <a:pt x="11216" y="12828"/>
                  </a:lnTo>
                  <a:lnTo>
                    <a:pt x="11273" y="12766"/>
                  </a:lnTo>
                  <a:lnTo>
                    <a:pt x="11315" y="12719"/>
                  </a:lnTo>
                  <a:lnTo>
                    <a:pt x="11343" y="12672"/>
                  </a:lnTo>
                  <a:lnTo>
                    <a:pt x="11371" y="12562"/>
                  </a:lnTo>
                  <a:lnTo>
                    <a:pt x="11400" y="12515"/>
                  </a:lnTo>
                  <a:lnTo>
                    <a:pt x="11442" y="12499"/>
                  </a:lnTo>
                  <a:lnTo>
                    <a:pt x="11541" y="12499"/>
                  </a:lnTo>
                  <a:lnTo>
                    <a:pt x="11597" y="12499"/>
                  </a:lnTo>
                  <a:lnTo>
                    <a:pt x="11654" y="12468"/>
                  </a:lnTo>
                  <a:lnTo>
                    <a:pt x="11752" y="12437"/>
                  </a:lnTo>
                  <a:lnTo>
                    <a:pt x="11823" y="12421"/>
                  </a:lnTo>
                  <a:lnTo>
                    <a:pt x="11893" y="12437"/>
                  </a:lnTo>
                  <a:lnTo>
                    <a:pt x="11908" y="12453"/>
                  </a:lnTo>
                  <a:lnTo>
                    <a:pt x="11950" y="12484"/>
                  </a:lnTo>
                  <a:lnTo>
                    <a:pt x="11992" y="12515"/>
                  </a:lnTo>
                  <a:lnTo>
                    <a:pt x="12006" y="12562"/>
                  </a:lnTo>
                  <a:lnTo>
                    <a:pt x="12034" y="12625"/>
                  </a:lnTo>
                  <a:lnTo>
                    <a:pt x="12049" y="12672"/>
                  </a:lnTo>
                  <a:lnTo>
                    <a:pt x="12091" y="12781"/>
                  </a:lnTo>
                  <a:lnTo>
                    <a:pt x="12190" y="13126"/>
                  </a:lnTo>
                  <a:lnTo>
                    <a:pt x="12218" y="13173"/>
                  </a:lnTo>
                  <a:lnTo>
                    <a:pt x="12260" y="13220"/>
                  </a:lnTo>
                  <a:lnTo>
                    <a:pt x="12303" y="13236"/>
                  </a:lnTo>
                  <a:lnTo>
                    <a:pt x="12345" y="13251"/>
                  </a:lnTo>
                  <a:lnTo>
                    <a:pt x="12401" y="13236"/>
                  </a:lnTo>
                  <a:lnTo>
                    <a:pt x="12444" y="13220"/>
                  </a:lnTo>
                  <a:lnTo>
                    <a:pt x="12486" y="13204"/>
                  </a:lnTo>
                  <a:lnTo>
                    <a:pt x="12528" y="13220"/>
                  </a:lnTo>
                  <a:lnTo>
                    <a:pt x="12556" y="13267"/>
                  </a:lnTo>
                  <a:lnTo>
                    <a:pt x="12571" y="13314"/>
                  </a:lnTo>
                  <a:lnTo>
                    <a:pt x="12613" y="13439"/>
                  </a:lnTo>
                  <a:lnTo>
                    <a:pt x="12627" y="13549"/>
                  </a:lnTo>
                  <a:lnTo>
                    <a:pt x="12627" y="13737"/>
                  </a:lnTo>
                  <a:lnTo>
                    <a:pt x="12627" y="13862"/>
                  </a:lnTo>
                  <a:lnTo>
                    <a:pt x="12627" y="14113"/>
                  </a:lnTo>
                  <a:lnTo>
                    <a:pt x="12641" y="14175"/>
                  </a:lnTo>
                  <a:lnTo>
                    <a:pt x="12669" y="14222"/>
                  </a:lnTo>
                  <a:lnTo>
                    <a:pt x="12726" y="14285"/>
                  </a:lnTo>
                  <a:lnTo>
                    <a:pt x="12796" y="14395"/>
                  </a:lnTo>
                  <a:lnTo>
                    <a:pt x="12810" y="14426"/>
                  </a:lnTo>
                  <a:lnTo>
                    <a:pt x="12853" y="14551"/>
                  </a:lnTo>
                  <a:lnTo>
                    <a:pt x="12881" y="14583"/>
                  </a:lnTo>
                  <a:lnTo>
                    <a:pt x="12937" y="14692"/>
                  </a:lnTo>
                  <a:lnTo>
                    <a:pt x="12994" y="14755"/>
                  </a:lnTo>
                  <a:lnTo>
                    <a:pt x="13078" y="14833"/>
                  </a:lnTo>
                  <a:lnTo>
                    <a:pt x="13205" y="14974"/>
                  </a:lnTo>
                  <a:lnTo>
                    <a:pt x="13248" y="15006"/>
                  </a:lnTo>
                  <a:lnTo>
                    <a:pt x="13262" y="14990"/>
                  </a:lnTo>
                  <a:lnTo>
                    <a:pt x="13290" y="14990"/>
                  </a:lnTo>
                  <a:lnTo>
                    <a:pt x="13304" y="14943"/>
                  </a:lnTo>
                  <a:lnTo>
                    <a:pt x="13304" y="14880"/>
                  </a:lnTo>
                  <a:lnTo>
                    <a:pt x="13262" y="14771"/>
                  </a:lnTo>
                  <a:lnTo>
                    <a:pt x="13220" y="14661"/>
                  </a:lnTo>
                  <a:lnTo>
                    <a:pt x="13205" y="14614"/>
                  </a:lnTo>
                  <a:lnTo>
                    <a:pt x="13135" y="14520"/>
                  </a:lnTo>
                  <a:lnTo>
                    <a:pt x="13078" y="14457"/>
                  </a:lnTo>
                  <a:lnTo>
                    <a:pt x="12994" y="14379"/>
                  </a:lnTo>
                  <a:lnTo>
                    <a:pt x="12952" y="14363"/>
                  </a:lnTo>
                  <a:lnTo>
                    <a:pt x="12867" y="14301"/>
                  </a:lnTo>
                  <a:lnTo>
                    <a:pt x="12839" y="14254"/>
                  </a:lnTo>
                  <a:lnTo>
                    <a:pt x="12825" y="14191"/>
                  </a:lnTo>
                  <a:lnTo>
                    <a:pt x="12782" y="14019"/>
                  </a:lnTo>
                  <a:lnTo>
                    <a:pt x="12768" y="13894"/>
                  </a:lnTo>
                  <a:lnTo>
                    <a:pt x="12768" y="13862"/>
                  </a:lnTo>
                  <a:lnTo>
                    <a:pt x="12782" y="13737"/>
                  </a:lnTo>
                  <a:lnTo>
                    <a:pt x="12810" y="13627"/>
                  </a:lnTo>
                  <a:lnTo>
                    <a:pt x="12825" y="13596"/>
                  </a:lnTo>
                  <a:lnTo>
                    <a:pt x="12839" y="13580"/>
                  </a:lnTo>
                  <a:lnTo>
                    <a:pt x="12867" y="13580"/>
                  </a:lnTo>
                  <a:lnTo>
                    <a:pt x="12881" y="13580"/>
                  </a:lnTo>
                  <a:lnTo>
                    <a:pt x="12994" y="13627"/>
                  </a:lnTo>
                  <a:lnTo>
                    <a:pt x="13036" y="13643"/>
                  </a:lnTo>
                  <a:lnTo>
                    <a:pt x="13078" y="13674"/>
                  </a:lnTo>
                  <a:lnTo>
                    <a:pt x="13107" y="13721"/>
                  </a:lnTo>
                  <a:lnTo>
                    <a:pt x="13149" y="13768"/>
                  </a:lnTo>
                  <a:lnTo>
                    <a:pt x="13205" y="13831"/>
                  </a:lnTo>
                  <a:lnTo>
                    <a:pt x="13290" y="13909"/>
                  </a:lnTo>
                  <a:lnTo>
                    <a:pt x="13318" y="13956"/>
                  </a:lnTo>
                  <a:lnTo>
                    <a:pt x="13361" y="13941"/>
                  </a:lnTo>
                  <a:lnTo>
                    <a:pt x="13389" y="13956"/>
                  </a:lnTo>
                  <a:lnTo>
                    <a:pt x="13417" y="14003"/>
                  </a:lnTo>
                  <a:lnTo>
                    <a:pt x="13431" y="14050"/>
                  </a:lnTo>
                  <a:lnTo>
                    <a:pt x="13445" y="14066"/>
                  </a:lnTo>
                  <a:lnTo>
                    <a:pt x="13459" y="14082"/>
                  </a:lnTo>
                  <a:lnTo>
                    <a:pt x="13488" y="14082"/>
                  </a:lnTo>
                  <a:lnTo>
                    <a:pt x="13502" y="14066"/>
                  </a:lnTo>
                  <a:lnTo>
                    <a:pt x="13685" y="13909"/>
                  </a:lnTo>
                  <a:lnTo>
                    <a:pt x="13770" y="13831"/>
                  </a:lnTo>
                  <a:lnTo>
                    <a:pt x="13840" y="13768"/>
                  </a:lnTo>
                  <a:lnTo>
                    <a:pt x="13854" y="13721"/>
                  </a:lnTo>
                  <a:lnTo>
                    <a:pt x="13854" y="13659"/>
                  </a:lnTo>
                  <a:lnTo>
                    <a:pt x="13756" y="13236"/>
                  </a:lnTo>
                  <a:lnTo>
                    <a:pt x="13727" y="13189"/>
                  </a:lnTo>
                  <a:lnTo>
                    <a:pt x="13699" y="13142"/>
                  </a:lnTo>
                  <a:lnTo>
                    <a:pt x="13629" y="13048"/>
                  </a:lnTo>
                  <a:lnTo>
                    <a:pt x="13558" y="12922"/>
                  </a:lnTo>
                  <a:lnTo>
                    <a:pt x="13502" y="12813"/>
                  </a:lnTo>
                  <a:lnTo>
                    <a:pt x="13488" y="12781"/>
                  </a:lnTo>
                  <a:lnTo>
                    <a:pt x="13474" y="12734"/>
                  </a:lnTo>
                  <a:lnTo>
                    <a:pt x="13488" y="12687"/>
                  </a:lnTo>
                  <a:lnTo>
                    <a:pt x="13572" y="12625"/>
                  </a:lnTo>
                  <a:lnTo>
                    <a:pt x="13615" y="12593"/>
                  </a:lnTo>
                  <a:lnTo>
                    <a:pt x="13699" y="12578"/>
                  </a:lnTo>
                  <a:lnTo>
                    <a:pt x="13742" y="12578"/>
                  </a:lnTo>
                  <a:lnTo>
                    <a:pt x="13784" y="12609"/>
                  </a:lnTo>
                  <a:lnTo>
                    <a:pt x="13897" y="12687"/>
                  </a:lnTo>
                  <a:lnTo>
                    <a:pt x="13911" y="12703"/>
                  </a:lnTo>
                  <a:lnTo>
                    <a:pt x="13925" y="12687"/>
                  </a:lnTo>
                  <a:lnTo>
                    <a:pt x="13939" y="12687"/>
                  </a:lnTo>
                  <a:lnTo>
                    <a:pt x="13939" y="12656"/>
                  </a:lnTo>
                  <a:lnTo>
                    <a:pt x="13939" y="12640"/>
                  </a:lnTo>
                  <a:lnTo>
                    <a:pt x="13953" y="12578"/>
                  </a:lnTo>
                  <a:lnTo>
                    <a:pt x="13996" y="12562"/>
                  </a:lnTo>
                  <a:lnTo>
                    <a:pt x="14165" y="12515"/>
                  </a:lnTo>
                  <a:lnTo>
                    <a:pt x="14207" y="12484"/>
                  </a:lnTo>
                  <a:lnTo>
                    <a:pt x="14250" y="12453"/>
                  </a:lnTo>
                  <a:lnTo>
                    <a:pt x="14278" y="12421"/>
                  </a:lnTo>
                  <a:lnTo>
                    <a:pt x="14320" y="12421"/>
                  </a:lnTo>
                  <a:lnTo>
                    <a:pt x="14391" y="12421"/>
                  </a:lnTo>
                  <a:lnTo>
                    <a:pt x="14475" y="12390"/>
                  </a:lnTo>
                  <a:lnTo>
                    <a:pt x="14503" y="12374"/>
                  </a:lnTo>
                  <a:lnTo>
                    <a:pt x="14616" y="12312"/>
                  </a:lnTo>
                  <a:lnTo>
                    <a:pt x="14645" y="12296"/>
                  </a:lnTo>
                  <a:lnTo>
                    <a:pt x="14743" y="12233"/>
                  </a:lnTo>
                  <a:lnTo>
                    <a:pt x="14856" y="12139"/>
                  </a:lnTo>
                  <a:lnTo>
                    <a:pt x="14898" y="12108"/>
                  </a:lnTo>
                  <a:lnTo>
                    <a:pt x="14927" y="12061"/>
                  </a:lnTo>
                  <a:lnTo>
                    <a:pt x="14955" y="12014"/>
                  </a:lnTo>
                  <a:lnTo>
                    <a:pt x="14997" y="11904"/>
                  </a:lnTo>
                  <a:lnTo>
                    <a:pt x="15025" y="11857"/>
                  </a:lnTo>
                  <a:lnTo>
                    <a:pt x="15082" y="11748"/>
                  </a:lnTo>
                  <a:lnTo>
                    <a:pt x="15152" y="11622"/>
                  </a:lnTo>
                  <a:lnTo>
                    <a:pt x="15167" y="11575"/>
                  </a:lnTo>
                  <a:lnTo>
                    <a:pt x="15181" y="11513"/>
                  </a:lnTo>
                  <a:lnTo>
                    <a:pt x="15181" y="11481"/>
                  </a:lnTo>
                  <a:lnTo>
                    <a:pt x="15167" y="11434"/>
                  </a:lnTo>
                  <a:lnTo>
                    <a:pt x="15152" y="11387"/>
                  </a:lnTo>
                  <a:lnTo>
                    <a:pt x="15138" y="11340"/>
                  </a:lnTo>
                  <a:lnTo>
                    <a:pt x="15152" y="11309"/>
                  </a:lnTo>
                  <a:lnTo>
                    <a:pt x="15167" y="11262"/>
                  </a:lnTo>
                  <a:lnTo>
                    <a:pt x="15152" y="11215"/>
                  </a:lnTo>
                  <a:lnTo>
                    <a:pt x="15138" y="11168"/>
                  </a:lnTo>
                  <a:lnTo>
                    <a:pt x="15096" y="11058"/>
                  </a:lnTo>
                  <a:lnTo>
                    <a:pt x="14997" y="10792"/>
                  </a:lnTo>
                  <a:lnTo>
                    <a:pt x="14969" y="10698"/>
                  </a:lnTo>
                  <a:lnTo>
                    <a:pt x="14983" y="10651"/>
                  </a:lnTo>
                  <a:lnTo>
                    <a:pt x="15011" y="10604"/>
                  </a:lnTo>
                  <a:lnTo>
                    <a:pt x="15068" y="10542"/>
                  </a:lnTo>
                  <a:lnTo>
                    <a:pt x="15167" y="10479"/>
                  </a:lnTo>
                  <a:lnTo>
                    <a:pt x="15195" y="10448"/>
                  </a:lnTo>
                  <a:lnTo>
                    <a:pt x="15237" y="10416"/>
                  </a:lnTo>
                  <a:lnTo>
                    <a:pt x="15251" y="10385"/>
                  </a:lnTo>
                  <a:lnTo>
                    <a:pt x="15237" y="10354"/>
                  </a:lnTo>
                  <a:lnTo>
                    <a:pt x="15195" y="10354"/>
                  </a:lnTo>
                  <a:lnTo>
                    <a:pt x="15096" y="10354"/>
                  </a:lnTo>
                  <a:lnTo>
                    <a:pt x="15011" y="10354"/>
                  </a:lnTo>
                  <a:lnTo>
                    <a:pt x="14941" y="10354"/>
                  </a:lnTo>
                  <a:lnTo>
                    <a:pt x="14913" y="10338"/>
                  </a:lnTo>
                  <a:lnTo>
                    <a:pt x="14884" y="10291"/>
                  </a:lnTo>
                  <a:lnTo>
                    <a:pt x="14856" y="10244"/>
                  </a:lnTo>
                  <a:lnTo>
                    <a:pt x="14800" y="10150"/>
                  </a:lnTo>
                  <a:lnTo>
                    <a:pt x="14786" y="10134"/>
                  </a:lnTo>
                  <a:lnTo>
                    <a:pt x="14786" y="10119"/>
                  </a:lnTo>
                  <a:lnTo>
                    <a:pt x="14814" y="10087"/>
                  </a:lnTo>
                  <a:lnTo>
                    <a:pt x="14856" y="10072"/>
                  </a:lnTo>
                  <a:lnTo>
                    <a:pt x="14955" y="10009"/>
                  </a:lnTo>
                  <a:lnTo>
                    <a:pt x="14997" y="9993"/>
                  </a:lnTo>
                  <a:lnTo>
                    <a:pt x="15082" y="9915"/>
                  </a:lnTo>
                  <a:lnTo>
                    <a:pt x="15138" y="9852"/>
                  </a:lnTo>
                  <a:lnTo>
                    <a:pt x="15181" y="9821"/>
                  </a:lnTo>
                  <a:lnTo>
                    <a:pt x="15223" y="9805"/>
                  </a:lnTo>
                  <a:lnTo>
                    <a:pt x="15223" y="9821"/>
                  </a:lnTo>
                  <a:lnTo>
                    <a:pt x="15237" y="9821"/>
                  </a:lnTo>
                  <a:lnTo>
                    <a:pt x="15223" y="9868"/>
                  </a:lnTo>
                  <a:lnTo>
                    <a:pt x="15209" y="9915"/>
                  </a:lnTo>
                  <a:lnTo>
                    <a:pt x="15195" y="9962"/>
                  </a:lnTo>
                  <a:lnTo>
                    <a:pt x="15223" y="10009"/>
                  </a:lnTo>
                  <a:lnTo>
                    <a:pt x="15251" y="10025"/>
                  </a:lnTo>
                  <a:lnTo>
                    <a:pt x="15279" y="10040"/>
                  </a:lnTo>
                  <a:lnTo>
                    <a:pt x="15378" y="10025"/>
                  </a:lnTo>
                  <a:lnTo>
                    <a:pt x="15477" y="9978"/>
                  </a:lnTo>
                  <a:lnTo>
                    <a:pt x="15533" y="9978"/>
                  </a:lnTo>
                  <a:lnTo>
                    <a:pt x="15576" y="9993"/>
                  </a:lnTo>
                  <a:lnTo>
                    <a:pt x="15618" y="10009"/>
                  </a:lnTo>
                  <a:lnTo>
                    <a:pt x="15660" y="10056"/>
                  </a:lnTo>
                  <a:lnTo>
                    <a:pt x="15689" y="10103"/>
                  </a:lnTo>
                  <a:lnTo>
                    <a:pt x="15717" y="10134"/>
                  </a:lnTo>
                  <a:lnTo>
                    <a:pt x="15731" y="10228"/>
                  </a:lnTo>
                  <a:lnTo>
                    <a:pt x="15731" y="10338"/>
                  </a:lnTo>
                  <a:lnTo>
                    <a:pt x="15731" y="10432"/>
                  </a:lnTo>
                  <a:lnTo>
                    <a:pt x="15717" y="10557"/>
                  </a:lnTo>
                  <a:lnTo>
                    <a:pt x="15689" y="10667"/>
                  </a:lnTo>
                  <a:lnTo>
                    <a:pt x="15674" y="10698"/>
                  </a:lnTo>
                  <a:lnTo>
                    <a:pt x="15689" y="10714"/>
                  </a:lnTo>
                  <a:lnTo>
                    <a:pt x="15703" y="10730"/>
                  </a:lnTo>
                  <a:lnTo>
                    <a:pt x="15717" y="10730"/>
                  </a:lnTo>
                  <a:lnTo>
                    <a:pt x="15745" y="10730"/>
                  </a:lnTo>
                  <a:lnTo>
                    <a:pt x="15801" y="10730"/>
                  </a:lnTo>
                  <a:lnTo>
                    <a:pt x="15858" y="10698"/>
                  </a:lnTo>
                  <a:lnTo>
                    <a:pt x="15886" y="10683"/>
                  </a:lnTo>
                  <a:lnTo>
                    <a:pt x="15971" y="10620"/>
                  </a:lnTo>
                  <a:lnTo>
                    <a:pt x="16041" y="10542"/>
                  </a:lnTo>
                  <a:lnTo>
                    <a:pt x="16069" y="10495"/>
                  </a:lnTo>
                  <a:lnTo>
                    <a:pt x="16055" y="10448"/>
                  </a:lnTo>
                  <a:lnTo>
                    <a:pt x="15971" y="10244"/>
                  </a:lnTo>
                  <a:lnTo>
                    <a:pt x="15943" y="10150"/>
                  </a:lnTo>
                  <a:lnTo>
                    <a:pt x="15943" y="10056"/>
                  </a:lnTo>
                  <a:lnTo>
                    <a:pt x="15943" y="10025"/>
                  </a:lnTo>
                  <a:lnTo>
                    <a:pt x="15943" y="9931"/>
                  </a:lnTo>
                  <a:lnTo>
                    <a:pt x="15914" y="9837"/>
                  </a:lnTo>
                  <a:lnTo>
                    <a:pt x="15900" y="9790"/>
                  </a:lnTo>
                  <a:lnTo>
                    <a:pt x="15886" y="9743"/>
                  </a:lnTo>
                  <a:lnTo>
                    <a:pt x="15914" y="9696"/>
                  </a:lnTo>
                  <a:lnTo>
                    <a:pt x="15985" y="9617"/>
                  </a:lnTo>
                  <a:lnTo>
                    <a:pt x="16041" y="9555"/>
                  </a:lnTo>
                  <a:lnTo>
                    <a:pt x="16084" y="9523"/>
                  </a:lnTo>
                  <a:lnTo>
                    <a:pt x="16126" y="9508"/>
                  </a:lnTo>
                  <a:lnTo>
                    <a:pt x="16154" y="9523"/>
                  </a:lnTo>
                  <a:lnTo>
                    <a:pt x="16168" y="9539"/>
                  </a:lnTo>
                  <a:lnTo>
                    <a:pt x="16168" y="9570"/>
                  </a:lnTo>
                  <a:lnTo>
                    <a:pt x="16182" y="9586"/>
                  </a:lnTo>
                  <a:lnTo>
                    <a:pt x="16253" y="9586"/>
                  </a:lnTo>
                  <a:lnTo>
                    <a:pt x="16295" y="9570"/>
                  </a:lnTo>
                  <a:lnTo>
                    <a:pt x="16323" y="9539"/>
                  </a:lnTo>
                  <a:lnTo>
                    <a:pt x="16366" y="9523"/>
                  </a:lnTo>
                  <a:lnTo>
                    <a:pt x="16408" y="9539"/>
                  </a:lnTo>
                  <a:lnTo>
                    <a:pt x="16450" y="9555"/>
                  </a:lnTo>
                  <a:lnTo>
                    <a:pt x="16493" y="9570"/>
                  </a:lnTo>
                  <a:lnTo>
                    <a:pt x="16535" y="9539"/>
                  </a:lnTo>
                  <a:lnTo>
                    <a:pt x="16662" y="9398"/>
                  </a:lnTo>
                  <a:lnTo>
                    <a:pt x="16747" y="9304"/>
                  </a:lnTo>
                  <a:lnTo>
                    <a:pt x="16803" y="9241"/>
                  </a:lnTo>
                  <a:lnTo>
                    <a:pt x="16874" y="9147"/>
                  </a:lnTo>
                  <a:lnTo>
                    <a:pt x="17085" y="8866"/>
                  </a:lnTo>
                  <a:lnTo>
                    <a:pt x="17142" y="8756"/>
                  </a:lnTo>
                  <a:lnTo>
                    <a:pt x="17226" y="8568"/>
                  </a:lnTo>
                  <a:lnTo>
                    <a:pt x="17255" y="8505"/>
                  </a:lnTo>
                  <a:lnTo>
                    <a:pt x="17255" y="8443"/>
                  </a:lnTo>
                  <a:lnTo>
                    <a:pt x="17255" y="8270"/>
                  </a:lnTo>
                  <a:lnTo>
                    <a:pt x="17269" y="8145"/>
                  </a:lnTo>
                  <a:lnTo>
                    <a:pt x="17311" y="7800"/>
                  </a:lnTo>
                  <a:lnTo>
                    <a:pt x="17325" y="7675"/>
                  </a:lnTo>
                  <a:lnTo>
                    <a:pt x="17325" y="7659"/>
                  </a:lnTo>
                  <a:lnTo>
                    <a:pt x="17311" y="7597"/>
                  </a:lnTo>
                  <a:lnTo>
                    <a:pt x="17283" y="7550"/>
                  </a:lnTo>
                  <a:lnTo>
                    <a:pt x="17226" y="7487"/>
                  </a:lnTo>
                  <a:lnTo>
                    <a:pt x="17184" y="7456"/>
                  </a:lnTo>
                  <a:lnTo>
                    <a:pt x="17142" y="7471"/>
                  </a:lnTo>
                  <a:lnTo>
                    <a:pt x="17029" y="7550"/>
                  </a:lnTo>
                  <a:lnTo>
                    <a:pt x="16972" y="7581"/>
                  </a:lnTo>
                  <a:lnTo>
                    <a:pt x="16930" y="7565"/>
                  </a:lnTo>
                  <a:lnTo>
                    <a:pt x="16888" y="7550"/>
                  </a:lnTo>
                  <a:lnTo>
                    <a:pt x="16845" y="7503"/>
                  </a:lnTo>
                  <a:lnTo>
                    <a:pt x="16817" y="7456"/>
                  </a:lnTo>
                  <a:lnTo>
                    <a:pt x="16803" y="7425"/>
                  </a:lnTo>
                  <a:lnTo>
                    <a:pt x="16775" y="7378"/>
                  </a:lnTo>
                  <a:lnTo>
                    <a:pt x="16733" y="7362"/>
                  </a:lnTo>
                  <a:lnTo>
                    <a:pt x="16718" y="7346"/>
                  </a:lnTo>
                  <a:lnTo>
                    <a:pt x="16733" y="7331"/>
                  </a:lnTo>
                  <a:lnTo>
                    <a:pt x="16817" y="7237"/>
                  </a:lnTo>
                  <a:lnTo>
                    <a:pt x="16944" y="7096"/>
                  </a:lnTo>
                  <a:lnTo>
                    <a:pt x="17015" y="7017"/>
                  </a:lnTo>
                  <a:lnTo>
                    <a:pt x="17071" y="6955"/>
                  </a:lnTo>
                  <a:lnTo>
                    <a:pt x="17099" y="6908"/>
                  </a:lnTo>
                  <a:lnTo>
                    <a:pt x="17114" y="6861"/>
                  </a:lnTo>
                  <a:lnTo>
                    <a:pt x="17128" y="6829"/>
                  </a:lnTo>
                  <a:lnTo>
                    <a:pt x="17156" y="6782"/>
                  </a:lnTo>
                  <a:lnTo>
                    <a:pt x="17565" y="6328"/>
                  </a:lnTo>
                  <a:lnTo>
                    <a:pt x="17607" y="6297"/>
                  </a:lnTo>
                  <a:lnTo>
                    <a:pt x="17664" y="6281"/>
                  </a:lnTo>
                  <a:lnTo>
                    <a:pt x="17678" y="6281"/>
                  </a:lnTo>
                  <a:lnTo>
                    <a:pt x="17791" y="6281"/>
                  </a:lnTo>
                  <a:lnTo>
                    <a:pt x="18031" y="6281"/>
                  </a:lnTo>
                  <a:lnTo>
                    <a:pt x="18087" y="6281"/>
                  </a:lnTo>
                  <a:lnTo>
                    <a:pt x="18129" y="6265"/>
                  </a:lnTo>
                  <a:lnTo>
                    <a:pt x="18172" y="6234"/>
                  </a:lnTo>
                  <a:lnTo>
                    <a:pt x="18228" y="6218"/>
                  </a:lnTo>
                  <a:lnTo>
                    <a:pt x="18270" y="6234"/>
                  </a:lnTo>
                  <a:lnTo>
                    <a:pt x="18369" y="6265"/>
                  </a:lnTo>
                  <a:lnTo>
                    <a:pt x="18411" y="6297"/>
                  </a:lnTo>
                  <a:lnTo>
                    <a:pt x="18426" y="6344"/>
                  </a:lnTo>
                  <a:lnTo>
                    <a:pt x="18426" y="6375"/>
                  </a:lnTo>
                  <a:lnTo>
                    <a:pt x="18440" y="6406"/>
                  </a:lnTo>
                  <a:lnTo>
                    <a:pt x="18440" y="6422"/>
                  </a:lnTo>
                  <a:lnTo>
                    <a:pt x="18468" y="6422"/>
                  </a:lnTo>
                  <a:lnTo>
                    <a:pt x="18482" y="6438"/>
                  </a:lnTo>
                  <a:lnTo>
                    <a:pt x="18722" y="6375"/>
                  </a:lnTo>
                  <a:lnTo>
                    <a:pt x="18807" y="6359"/>
                  </a:lnTo>
                  <a:lnTo>
                    <a:pt x="18821" y="6359"/>
                  </a:lnTo>
                  <a:lnTo>
                    <a:pt x="18807" y="6328"/>
                  </a:lnTo>
                  <a:lnTo>
                    <a:pt x="18792" y="6281"/>
                  </a:lnTo>
                  <a:lnTo>
                    <a:pt x="18792" y="6234"/>
                  </a:lnTo>
                  <a:lnTo>
                    <a:pt x="18821" y="6124"/>
                  </a:lnTo>
                  <a:lnTo>
                    <a:pt x="18863" y="5999"/>
                  </a:lnTo>
                  <a:lnTo>
                    <a:pt x="18891" y="5889"/>
                  </a:lnTo>
                  <a:lnTo>
                    <a:pt x="18919" y="5842"/>
                  </a:lnTo>
                  <a:lnTo>
                    <a:pt x="18962" y="5796"/>
                  </a:lnTo>
                  <a:lnTo>
                    <a:pt x="19075" y="5717"/>
                  </a:lnTo>
                  <a:lnTo>
                    <a:pt x="19117" y="5686"/>
                  </a:lnTo>
                  <a:lnTo>
                    <a:pt x="19173" y="5686"/>
                  </a:lnTo>
                  <a:lnTo>
                    <a:pt x="19343" y="5733"/>
                  </a:lnTo>
                  <a:lnTo>
                    <a:pt x="19385" y="5764"/>
                  </a:lnTo>
                  <a:lnTo>
                    <a:pt x="19427" y="5811"/>
                  </a:lnTo>
                  <a:lnTo>
                    <a:pt x="19441" y="5842"/>
                  </a:lnTo>
                  <a:lnTo>
                    <a:pt x="19456" y="5874"/>
                  </a:lnTo>
                  <a:lnTo>
                    <a:pt x="19470" y="5874"/>
                  </a:lnTo>
                  <a:lnTo>
                    <a:pt x="19484" y="5874"/>
                  </a:lnTo>
                  <a:lnTo>
                    <a:pt x="19498" y="5858"/>
                  </a:lnTo>
                  <a:lnTo>
                    <a:pt x="19568" y="5796"/>
                  </a:lnTo>
                  <a:lnTo>
                    <a:pt x="19653" y="5717"/>
                  </a:lnTo>
                  <a:lnTo>
                    <a:pt x="19836" y="5561"/>
                  </a:lnTo>
                  <a:lnTo>
                    <a:pt x="19851" y="5545"/>
                  </a:lnTo>
                  <a:lnTo>
                    <a:pt x="19865" y="5545"/>
                  </a:lnTo>
                  <a:lnTo>
                    <a:pt x="19879" y="5561"/>
                  </a:lnTo>
                  <a:lnTo>
                    <a:pt x="19879" y="5592"/>
                  </a:lnTo>
                  <a:lnTo>
                    <a:pt x="19879" y="5764"/>
                  </a:lnTo>
                  <a:lnTo>
                    <a:pt x="19865" y="5827"/>
                  </a:lnTo>
                  <a:lnTo>
                    <a:pt x="19836" y="5874"/>
                  </a:lnTo>
                  <a:lnTo>
                    <a:pt x="19709" y="6015"/>
                  </a:lnTo>
                  <a:lnTo>
                    <a:pt x="19625" y="6093"/>
                  </a:lnTo>
                  <a:lnTo>
                    <a:pt x="19582" y="6109"/>
                  </a:lnTo>
                  <a:lnTo>
                    <a:pt x="19540" y="6140"/>
                  </a:lnTo>
                  <a:lnTo>
                    <a:pt x="19498" y="6187"/>
                  </a:lnTo>
                  <a:lnTo>
                    <a:pt x="19427" y="6312"/>
                  </a:lnTo>
                  <a:lnTo>
                    <a:pt x="19357" y="6406"/>
                  </a:lnTo>
                  <a:lnTo>
                    <a:pt x="19300" y="6469"/>
                  </a:lnTo>
                  <a:lnTo>
                    <a:pt x="19216" y="6563"/>
                  </a:lnTo>
                  <a:lnTo>
                    <a:pt x="19159" y="6626"/>
                  </a:lnTo>
                  <a:lnTo>
                    <a:pt x="19117" y="6657"/>
                  </a:lnTo>
                  <a:lnTo>
                    <a:pt x="19089" y="6673"/>
                  </a:lnTo>
                  <a:lnTo>
                    <a:pt x="19060" y="6688"/>
                  </a:lnTo>
                  <a:lnTo>
                    <a:pt x="19032" y="6735"/>
                  </a:lnTo>
                  <a:lnTo>
                    <a:pt x="18934" y="7080"/>
                  </a:lnTo>
                  <a:lnTo>
                    <a:pt x="18919" y="7127"/>
                  </a:lnTo>
                  <a:lnTo>
                    <a:pt x="18919" y="7190"/>
                  </a:lnTo>
                  <a:lnTo>
                    <a:pt x="19046" y="7988"/>
                  </a:lnTo>
                  <a:lnTo>
                    <a:pt x="19046" y="8004"/>
                  </a:lnTo>
                  <a:lnTo>
                    <a:pt x="19060" y="8020"/>
                  </a:lnTo>
                  <a:lnTo>
                    <a:pt x="19075" y="8020"/>
                  </a:lnTo>
                  <a:lnTo>
                    <a:pt x="19089" y="8004"/>
                  </a:lnTo>
                  <a:lnTo>
                    <a:pt x="19230" y="7800"/>
                  </a:lnTo>
                  <a:lnTo>
                    <a:pt x="19286" y="7706"/>
                  </a:lnTo>
                  <a:lnTo>
                    <a:pt x="19357" y="7612"/>
                  </a:lnTo>
                  <a:lnTo>
                    <a:pt x="19371" y="7565"/>
                  </a:lnTo>
                  <a:lnTo>
                    <a:pt x="19427" y="7456"/>
                  </a:lnTo>
                  <a:lnTo>
                    <a:pt x="19441" y="7425"/>
                  </a:lnTo>
                  <a:lnTo>
                    <a:pt x="19470" y="7362"/>
                  </a:lnTo>
                  <a:lnTo>
                    <a:pt x="19512" y="7331"/>
                  </a:lnTo>
                  <a:lnTo>
                    <a:pt x="19554" y="7315"/>
                  </a:lnTo>
                  <a:lnTo>
                    <a:pt x="19582" y="7268"/>
                  </a:lnTo>
                  <a:lnTo>
                    <a:pt x="19597" y="7221"/>
                  </a:lnTo>
                  <a:lnTo>
                    <a:pt x="19597" y="7190"/>
                  </a:lnTo>
                  <a:lnTo>
                    <a:pt x="19611" y="7143"/>
                  </a:lnTo>
                  <a:lnTo>
                    <a:pt x="19639" y="7096"/>
                  </a:lnTo>
                  <a:lnTo>
                    <a:pt x="19667" y="7049"/>
                  </a:lnTo>
                  <a:lnTo>
                    <a:pt x="19681" y="7002"/>
                  </a:lnTo>
                  <a:lnTo>
                    <a:pt x="19724" y="6814"/>
                  </a:lnTo>
                  <a:lnTo>
                    <a:pt x="19738" y="6704"/>
                  </a:lnTo>
                  <a:lnTo>
                    <a:pt x="19724" y="6688"/>
                  </a:lnTo>
                  <a:lnTo>
                    <a:pt x="19681" y="6673"/>
                  </a:lnTo>
                  <a:lnTo>
                    <a:pt x="19653" y="6673"/>
                  </a:lnTo>
                  <a:lnTo>
                    <a:pt x="19639" y="6673"/>
                  </a:lnTo>
                  <a:lnTo>
                    <a:pt x="19625" y="6657"/>
                  </a:lnTo>
                  <a:lnTo>
                    <a:pt x="19625" y="6641"/>
                  </a:lnTo>
                  <a:lnTo>
                    <a:pt x="19625" y="6610"/>
                  </a:lnTo>
                  <a:lnTo>
                    <a:pt x="19724" y="6344"/>
                  </a:lnTo>
                  <a:lnTo>
                    <a:pt x="19738" y="6297"/>
                  </a:lnTo>
                  <a:lnTo>
                    <a:pt x="19780" y="6250"/>
                  </a:lnTo>
                  <a:lnTo>
                    <a:pt x="19865" y="6187"/>
                  </a:lnTo>
                  <a:lnTo>
                    <a:pt x="19893" y="6156"/>
                  </a:lnTo>
                  <a:lnTo>
                    <a:pt x="19978" y="6140"/>
                  </a:lnTo>
                  <a:lnTo>
                    <a:pt x="20020" y="6140"/>
                  </a:lnTo>
                  <a:lnTo>
                    <a:pt x="20048" y="6171"/>
                  </a:lnTo>
                  <a:lnTo>
                    <a:pt x="20062" y="6187"/>
                  </a:lnTo>
                  <a:lnTo>
                    <a:pt x="20090" y="6187"/>
                  </a:lnTo>
                  <a:lnTo>
                    <a:pt x="20133" y="6171"/>
                  </a:lnTo>
                  <a:lnTo>
                    <a:pt x="20246" y="6030"/>
                  </a:lnTo>
                  <a:lnTo>
                    <a:pt x="20274" y="6015"/>
                  </a:lnTo>
                  <a:lnTo>
                    <a:pt x="20288" y="6015"/>
                  </a:lnTo>
                  <a:lnTo>
                    <a:pt x="20316" y="6015"/>
                  </a:lnTo>
                  <a:lnTo>
                    <a:pt x="20330" y="6030"/>
                  </a:lnTo>
                  <a:lnTo>
                    <a:pt x="20457" y="6171"/>
                  </a:lnTo>
                  <a:lnTo>
                    <a:pt x="20471" y="6187"/>
                  </a:lnTo>
                  <a:lnTo>
                    <a:pt x="20500" y="6187"/>
                  </a:lnTo>
                  <a:lnTo>
                    <a:pt x="20514" y="6171"/>
                  </a:lnTo>
                  <a:lnTo>
                    <a:pt x="20514" y="6156"/>
                  </a:lnTo>
                  <a:lnTo>
                    <a:pt x="20556" y="6046"/>
                  </a:lnTo>
                  <a:lnTo>
                    <a:pt x="20584" y="5999"/>
                  </a:lnTo>
                  <a:lnTo>
                    <a:pt x="20627" y="5983"/>
                  </a:lnTo>
                  <a:lnTo>
                    <a:pt x="20655" y="5983"/>
                  </a:lnTo>
                  <a:lnTo>
                    <a:pt x="20697" y="5968"/>
                  </a:lnTo>
                  <a:lnTo>
                    <a:pt x="20739" y="5936"/>
                  </a:lnTo>
                  <a:lnTo>
                    <a:pt x="20880" y="5733"/>
                  </a:lnTo>
                  <a:lnTo>
                    <a:pt x="20923" y="5686"/>
                  </a:lnTo>
                  <a:lnTo>
                    <a:pt x="20965" y="5655"/>
                  </a:lnTo>
                  <a:lnTo>
                    <a:pt x="21134" y="5545"/>
                  </a:lnTo>
                  <a:lnTo>
                    <a:pt x="21191" y="5529"/>
                  </a:lnTo>
                  <a:lnTo>
                    <a:pt x="21247" y="5529"/>
                  </a:lnTo>
                  <a:lnTo>
                    <a:pt x="21275" y="5529"/>
                  </a:lnTo>
                  <a:lnTo>
                    <a:pt x="21332" y="5529"/>
                  </a:lnTo>
                  <a:lnTo>
                    <a:pt x="21374" y="5545"/>
                  </a:lnTo>
                  <a:lnTo>
                    <a:pt x="21417" y="5576"/>
                  </a:lnTo>
                  <a:lnTo>
                    <a:pt x="21459" y="5576"/>
                  </a:lnTo>
                  <a:lnTo>
                    <a:pt x="21473" y="5561"/>
                  </a:lnTo>
                  <a:lnTo>
                    <a:pt x="21473" y="5467"/>
                  </a:lnTo>
                  <a:lnTo>
                    <a:pt x="21473" y="5435"/>
                  </a:lnTo>
                  <a:lnTo>
                    <a:pt x="21445" y="5310"/>
                  </a:lnTo>
                  <a:lnTo>
                    <a:pt x="21417" y="5200"/>
                  </a:lnTo>
                  <a:lnTo>
                    <a:pt x="21388" y="5138"/>
                  </a:lnTo>
                  <a:lnTo>
                    <a:pt x="21360" y="5091"/>
                  </a:lnTo>
                  <a:lnTo>
                    <a:pt x="21304" y="5028"/>
                  </a:lnTo>
                  <a:lnTo>
                    <a:pt x="21290" y="5012"/>
                  </a:lnTo>
                  <a:lnTo>
                    <a:pt x="21290" y="4997"/>
                  </a:lnTo>
                  <a:lnTo>
                    <a:pt x="21290" y="4965"/>
                  </a:lnTo>
                  <a:lnTo>
                    <a:pt x="21318" y="4965"/>
                  </a:lnTo>
                  <a:lnTo>
                    <a:pt x="21346" y="4934"/>
                  </a:lnTo>
                  <a:lnTo>
                    <a:pt x="21445" y="4887"/>
                  </a:lnTo>
                  <a:lnTo>
                    <a:pt x="21487" y="4856"/>
                  </a:lnTo>
                  <a:close/>
                  <a:moveTo>
                    <a:pt x="2963" y="7284"/>
                  </a:moveTo>
                  <a:lnTo>
                    <a:pt x="2963" y="7284"/>
                  </a:lnTo>
                  <a:lnTo>
                    <a:pt x="2920" y="7237"/>
                  </a:lnTo>
                  <a:lnTo>
                    <a:pt x="2892" y="7205"/>
                  </a:lnTo>
                  <a:lnTo>
                    <a:pt x="2920" y="7237"/>
                  </a:lnTo>
                  <a:lnTo>
                    <a:pt x="2963" y="7284"/>
                  </a:lnTo>
                  <a:close/>
                  <a:moveTo>
                    <a:pt x="6617" y="9743"/>
                  </a:moveTo>
                  <a:lnTo>
                    <a:pt x="6617" y="9743"/>
                  </a:lnTo>
                  <a:lnTo>
                    <a:pt x="6589" y="9696"/>
                  </a:lnTo>
                  <a:lnTo>
                    <a:pt x="6546" y="9680"/>
                  </a:lnTo>
                  <a:lnTo>
                    <a:pt x="6518" y="9664"/>
                  </a:lnTo>
                  <a:lnTo>
                    <a:pt x="6448" y="9664"/>
                  </a:lnTo>
                  <a:lnTo>
                    <a:pt x="6363" y="9696"/>
                  </a:lnTo>
                  <a:lnTo>
                    <a:pt x="6321" y="9711"/>
                  </a:lnTo>
                  <a:lnTo>
                    <a:pt x="6278" y="9727"/>
                  </a:lnTo>
                  <a:lnTo>
                    <a:pt x="6222" y="9743"/>
                  </a:lnTo>
                  <a:lnTo>
                    <a:pt x="6194" y="9743"/>
                  </a:lnTo>
                  <a:lnTo>
                    <a:pt x="6095" y="9743"/>
                  </a:lnTo>
                  <a:lnTo>
                    <a:pt x="6010" y="9711"/>
                  </a:lnTo>
                  <a:lnTo>
                    <a:pt x="5982" y="9696"/>
                  </a:lnTo>
                  <a:lnTo>
                    <a:pt x="5897" y="9664"/>
                  </a:lnTo>
                  <a:lnTo>
                    <a:pt x="5799" y="9664"/>
                  </a:lnTo>
                  <a:lnTo>
                    <a:pt x="5643" y="9664"/>
                  </a:lnTo>
                  <a:lnTo>
                    <a:pt x="5545" y="9664"/>
                  </a:lnTo>
                  <a:lnTo>
                    <a:pt x="5460" y="9664"/>
                  </a:lnTo>
                  <a:lnTo>
                    <a:pt x="5432" y="9664"/>
                  </a:lnTo>
                  <a:lnTo>
                    <a:pt x="5389" y="9680"/>
                  </a:lnTo>
                  <a:lnTo>
                    <a:pt x="5347" y="9696"/>
                  </a:lnTo>
                  <a:lnTo>
                    <a:pt x="5262" y="9774"/>
                  </a:lnTo>
                  <a:lnTo>
                    <a:pt x="5220" y="9790"/>
                  </a:lnTo>
                  <a:lnTo>
                    <a:pt x="5178" y="9790"/>
                  </a:lnTo>
                  <a:lnTo>
                    <a:pt x="5135" y="9774"/>
                  </a:lnTo>
                  <a:lnTo>
                    <a:pt x="5093" y="9743"/>
                  </a:lnTo>
                  <a:lnTo>
                    <a:pt x="5051" y="9711"/>
                  </a:lnTo>
                  <a:lnTo>
                    <a:pt x="4952" y="9680"/>
                  </a:lnTo>
                  <a:lnTo>
                    <a:pt x="4910" y="9649"/>
                  </a:lnTo>
                  <a:lnTo>
                    <a:pt x="4896" y="9602"/>
                  </a:lnTo>
                  <a:lnTo>
                    <a:pt x="4896" y="9570"/>
                  </a:lnTo>
                  <a:lnTo>
                    <a:pt x="4910" y="9508"/>
                  </a:lnTo>
                  <a:lnTo>
                    <a:pt x="4938" y="9461"/>
                  </a:lnTo>
                  <a:lnTo>
                    <a:pt x="4994" y="9398"/>
                  </a:lnTo>
                  <a:lnTo>
                    <a:pt x="5037" y="9351"/>
                  </a:lnTo>
                  <a:lnTo>
                    <a:pt x="5037" y="9288"/>
                  </a:lnTo>
                  <a:lnTo>
                    <a:pt x="5037" y="9179"/>
                  </a:lnTo>
                  <a:lnTo>
                    <a:pt x="5037" y="9132"/>
                  </a:lnTo>
                  <a:lnTo>
                    <a:pt x="5065" y="9085"/>
                  </a:lnTo>
                  <a:lnTo>
                    <a:pt x="5107" y="9054"/>
                  </a:lnTo>
                  <a:lnTo>
                    <a:pt x="5135" y="9007"/>
                  </a:lnTo>
                  <a:lnTo>
                    <a:pt x="5220" y="8944"/>
                  </a:lnTo>
                  <a:lnTo>
                    <a:pt x="5262" y="8928"/>
                  </a:lnTo>
                  <a:lnTo>
                    <a:pt x="5319" y="8897"/>
                  </a:lnTo>
                  <a:lnTo>
                    <a:pt x="5361" y="8897"/>
                  </a:lnTo>
                  <a:lnTo>
                    <a:pt x="5389" y="8897"/>
                  </a:lnTo>
                  <a:lnTo>
                    <a:pt x="5446" y="8913"/>
                  </a:lnTo>
                  <a:lnTo>
                    <a:pt x="5488" y="8928"/>
                  </a:lnTo>
                  <a:lnTo>
                    <a:pt x="5502" y="8975"/>
                  </a:lnTo>
                  <a:lnTo>
                    <a:pt x="5488" y="9007"/>
                  </a:lnTo>
                  <a:lnTo>
                    <a:pt x="5474" y="9022"/>
                  </a:lnTo>
                  <a:lnTo>
                    <a:pt x="5474" y="9054"/>
                  </a:lnTo>
                  <a:lnTo>
                    <a:pt x="5488" y="9085"/>
                  </a:lnTo>
                  <a:lnTo>
                    <a:pt x="5545" y="9163"/>
                  </a:lnTo>
                  <a:lnTo>
                    <a:pt x="5587" y="9179"/>
                  </a:lnTo>
                  <a:lnTo>
                    <a:pt x="5643" y="9179"/>
                  </a:lnTo>
                  <a:lnTo>
                    <a:pt x="5813" y="9069"/>
                  </a:lnTo>
                  <a:lnTo>
                    <a:pt x="5869" y="9054"/>
                  </a:lnTo>
                  <a:lnTo>
                    <a:pt x="5911" y="9069"/>
                  </a:lnTo>
                  <a:lnTo>
                    <a:pt x="6081" y="9116"/>
                  </a:lnTo>
                  <a:lnTo>
                    <a:pt x="6137" y="9132"/>
                  </a:lnTo>
                  <a:lnTo>
                    <a:pt x="6165" y="9179"/>
                  </a:lnTo>
                  <a:lnTo>
                    <a:pt x="6250" y="9304"/>
                  </a:lnTo>
                  <a:lnTo>
                    <a:pt x="6264" y="9351"/>
                  </a:lnTo>
                  <a:lnTo>
                    <a:pt x="6278" y="9398"/>
                  </a:lnTo>
                  <a:lnTo>
                    <a:pt x="6292" y="9429"/>
                  </a:lnTo>
                  <a:lnTo>
                    <a:pt x="6306" y="9476"/>
                  </a:lnTo>
                  <a:lnTo>
                    <a:pt x="6349" y="9492"/>
                  </a:lnTo>
                  <a:lnTo>
                    <a:pt x="6405" y="9508"/>
                  </a:lnTo>
                  <a:lnTo>
                    <a:pt x="6433" y="9508"/>
                  </a:lnTo>
                  <a:lnTo>
                    <a:pt x="6476" y="9523"/>
                  </a:lnTo>
                  <a:lnTo>
                    <a:pt x="6518" y="9539"/>
                  </a:lnTo>
                  <a:lnTo>
                    <a:pt x="6575" y="9649"/>
                  </a:lnTo>
                  <a:lnTo>
                    <a:pt x="6603" y="9680"/>
                  </a:lnTo>
                  <a:lnTo>
                    <a:pt x="6617" y="9743"/>
                  </a:lnTo>
                  <a:close/>
                  <a:moveTo>
                    <a:pt x="7717" y="9054"/>
                  </a:moveTo>
                  <a:lnTo>
                    <a:pt x="7717" y="9054"/>
                  </a:lnTo>
                  <a:lnTo>
                    <a:pt x="7604" y="9054"/>
                  </a:lnTo>
                  <a:lnTo>
                    <a:pt x="7576" y="9054"/>
                  </a:lnTo>
                  <a:lnTo>
                    <a:pt x="7534" y="9054"/>
                  </a:lnTo>
                  <a:lnTo>
                    <a:pt x="7492" y="9085"/>
                  </a:lnTo>
                  <a:lnTo>
                    <a:pt x="7463" y="9132"/>
                  </a:lnTo>
                  <a:lnTo>
                    <a:pt x="7463" y="9179"/>
                  </a:lnTo>
                  <a:lnTo>
                    <a:pt x="7506" y="9367"/>
                  </a:lnTo>
                  <a:lnTo>
                    <a:pt x="7534" y="9429"/>
                  </a:lnTo>
                  <a:lnTo>
                    <a:pt x="7562" y="9476"/>
                  </a:lnTo>
                  <a:lnTo>
                    <a:pt x="7619" y="9539"/>
                  </a:lnTo>
                  <a:lnTo>
                    <a:pt x="7647" y="9586"/>
                  </a:lnTo>
                  <a:lnTo>
                    <a:pt x="7661" y="9649"/>
                  </a:lnTo>
                  <a:lnTo>
                    <a:pt x="7661" y="9837"/>
                  </a:lnTo>
                  <a:lnTo>
                    <a:pt x="7661" y="9899"/>
                  </a:lnTo>
                  <a:lnTo>
                    <a:pt x="7619" y="9915"/>
                  </a:lnTo>
                  <a:lnTo>
                    <a:pt x="7195" y="10009"/>
                  </a:lnTo>
                  <a:lnTo>
                    <a:pt x="7153" y="10009"/>
                  </a:lnTo>
                  <a:lnTo>
                    <a:pt x="7125" y="9993"/>
                  </a:lnTo>
                  <a:lnTo>
                    <a:pt x="7097" y="9978"/>
                  </a:lnTo>
                  <a:lnTo>
                    <a:pt x="7068" y="10009"/>
                  </a:lnTo>
                  <a:lnTo>
                    <a:pt x="7040" y="10025"/>
                  </a:lnTo>
                  <a:lnTo>
                    <a:pt x="6984" y="10040"/>
                  </a:lnTo>
                  <a:lnTo>
                    <a:pt x="6927" y="10056"/>
                  </a:lnTo>
                  <a:lnTo>
                    <a:pt x="6885" y="10056"/>
                  </a:lnTo>
                  <a:lnTo>
                    <a:pt x="6857" y="10056"/>
                  </a:lnTo>
                  <a:lnTo>
                    <a:pt x="6786" y="10009"/>
                  </a:lnTo>
                  <a:lnTo>
                    <a:pt x="6758" y="9962"/>
                  </a:lnTo>
                  <a:lnTo>
                    <a:pt x="6730" y="9931"/>
                  </a:lnTo>
                  <a:lnTo>
                    <a:pt x="6730" y="9915"/>
                  </a:lnTo>
                  <a:lnTo>
                    <a:pt x="6730" y="9899"/>
                  </a:lnTo>
                  <a:lnTo>
                    <a:pt x="6772" y="9899"/>
                  </a:lnTo>
                  <a:lnTo>
                    <a:pt x="6828" y="9884"/>
                  </a:lnTo>
                  <a:lnTo>
                    <a:pt x="6885" y="9868"/>
                  </a:lnTo>
                  <a:lnTo>
                    <a:pt x="6913" y="9837"/>
                  </a:lnTo>
                  <a:lnTo>
                    <a:pt x="6955" y="9837"/>
                  </a:lnTo>
                  <a:lnTo>
                    <a:pt x="6998" y="9852"/>
                  </a:lnTo>
                  <a:lnTo>
                    <a:pt x="7026" y="9899"/>
                  </a:lnTo>
                  <a:lnTo>
                    <a:pt x="7040" y="9931"/>
                  </a:lnTo>
                  <a:lnTo>
                    <a:pt x="7040" y="9946"/>
                  </a:lnTo>
                  <a:lnTo>
                    <a:pt x="7068" y="9915"/>
                  </a:lnTo>
                  <a:lnTo>
                    <a:pt x="7082" y="9868"/>
                  </a:lnTo>
                  <a:lnTo>
                    <a:pt x="7139" y="9774"/>
                  </a:lnTo>
                  <a:lnTo>
                    <a:pt x="7209" y="9711"/>
                  </a:lnTo>
                  <a:lnTo>
                    <a:pt x="7224" y="9664"/>
                  </a:lnTo>
                  <a:lnTo>
                    <a:pt x="7224" y="9602"/>
                  </a:lnTo>
                  <a:lnTo>
                    <a:pt x="7125" y="9414"/>
                  </a:lnTo>
                  <a:lnTo>
                    <a:pt x="7068" y="9304"/>
                  </a:lnTo>
                  <a:lnTo>
                    <a:pt x="6871" y="9022"/>
                  </a:lnTo>
                  <a:lnTo>
                    <a:pt x="6843" y="8975"/>
                  </a:lnTo>
                  <a:lnTo>
                    <a:pt x="6857" y="8913"/>
                  </a:lnTo>
                  <a:lnTo>
                    <a:pt x="6941" y="8787"/>
                  </a:lnTo>
                  <a:lnTo>
                    <a:pt x="6970" y="8756"/>
                  </a:lnTo>
                  <a:lnTo>
                    <a:pt x="7012" y="8709"/>
                  </a:lnTo>
                  <a:lnTo>
                    <a:pt x="7054" y="8693"/>
                  </a:lnTo>
                  <a:lnTo>
                    <a:pt x="7097" y="8678"/>
                  </a:lnTo>
                  <a:lnTo>
                    <a:pt x="7139" y="8709"/>
                  </a:lnTo>
                  <a:lnTo>
                    <a:pt x="7181" y="8725"/>
                  </a:lnTo>
                  <a:lnTo>
                    <a:pt x="7238" y="8740"/>
                  </a:lnTo>
                  <a:lnTo>
                    <a:pt x="7393" y="8740"/>
                  </a:lnTo>
                  <a:lnTo>
                    <a:pt x="7506" y="8740"/>
                  </a:lnTo>
                  <a:lnTo>
                    <a:pt x="7604" y="8740"/>
                  </a:lnTo>
                  <a:lnTo>
                    <a:pt x="7647" y="8756"/>
                  </a:lnTo>
                  <a:lnTo>
                    <a:pt x="7689" y="8787"/>
                  </a:lnTo>
                  <a:lnTo>
                    <a:pt x="7830" y="8991"/>
                  </a:lnTo>
                  <a:lnTo>
                    <a:pt x="7844" y="9022"/>
                  </a:lnTo>
                  <a:lnTo>
                    <a:pt x="7844" y="9038"/>
                  </a:lnTo>
                  <a:lnTo>
                    <a:pt x="7830" y="9038"/>
                  </a:lnTo>
                  <a:lnTo>
                    <a:pt x="7816" y="9054"/>
                  </a:lnTo>
                  <a:lnTo>
                    <a:pt x="7717" y="9054"/>
                  </a:lnTo>
                  <a:close/>
                  <a:moveTo>
                    <a:pt x="7746" y="2741"/>
                  </a:moveTo>
                  <a:lnTo>
                    <a:pt x="7746" y="2741"/>
                  </a:lnTo>
                  <a:lnTo>
                    <a:pt x="7774" y="2772"/>
                  </a:lnTo>
                  <a:lnTo>
                    <a:pt x="7802" y="2804"/>
                  </a:lnTo>
                  <a:lnTo>
                    <a:pt x="7816" y="2835"/>
                  </a:lnTo>
                  <a:lnTo>
                    <a:pt x="7844" y="2866"/>
                  </a:lnTo>
                  <a:lnTo>
                    <a:pt x="7887" y="2882"/>
                  </a:lnTo>
                  <a:lnTo>
                    <a:pt x="7929" y="2913"/>
                  </a:lnTo>
                  <a:lnTo>
                    <a:pt x="7985" y="2913"/>
                  </a:lnTo>
                  <a:lnTo>
                    <a:pt x="8155" y="2913"/>
                  </a:lnTo>
                  <a:lnTo>
                    <a:pt x="8169" y="2913"/>
                  </a:lnTo>
                  <a:lnTo>
                    <a:pt x="8183" y="2898"/>
                  </a:lnTo>
                  <a:lnTo>
                    <a:pt x="8183" y="2882"/>
                  </a:lnTo>
                  <a:lnTo>
                    <a:pt x="8169" y="2866"/>
                  </a:lnTo>
                  <a:lnTo>
                    <a:pt x="8112" y="2804"/>
                  </a:lnTo>
                  <a:lnTo>
                    <a:pt x="8084" y="2757"/>
                  </a:lnTo>
                  <a:lnTo>
                    <a:pt x="8056" y="2710"/>
                  </a:lnTo>
                  <a:lnTo>
                    <a:pt x="7957" y="2365"/>
                  </a:lnTo>
                  <a:lnTo>
                    <a:pt x="7943" y="2303"/>
                  </a:lnTo>
                  <a:lnTo>
                    <a:pt x="7957" y="2240"/>
                  </a:lnTo>
                  <a:lnTo>
                    <a:pt x="8042" y="2052"/>
                  </a:lnTo>
                  <a:lnTo>
                    <a:pt x="8098" y="1942"/>
                  </a:lnTo>
                  <a:lnTo>
                    <a:pt x="8324" y="1441"/>
                  </a:lnTo>
                  <a:lnTo>
                    <a:pt x="8352" y="1394"/>
                  </a:lnTo>
                  <a:lnTo>
                    <a:pt x="8395" y="1347"/>
                  </a:lnTo>
                  <a:lnTo>
                    <a:pt x="8578" y="1190"/>
                  </a:lnTo>
                  <a:lnTo>
                    <a:pt x="8648" y="1096"/>
                  </a:lnTo>
                  <a:lnTo>
                    <a:pt x="8733" y="971"/>
                  </a:lnTo>
                  <a:lnTo>
                    <a:pt x="8775" y="940"/>
                  </a:lnTo>
                  <a:lnTo>
                    <a:pt x="8818" y="908"/>
                  </a:lnTo>
                  <a:lnTo>
                    <a:pt x="8917" y="861"/>
                  </a:lnTo>
                  <a:lnTo>
                    <a:pt x="9015" y="815"/>
                  </a:lnTo>
                  <a:lnTo>
                    <a:pt x="9128" y="736"/>
                  </a:lnTo>
                  <a:lnTo>
                    <a:pt x="9213" y="658"/>
                  </a:lnTo>
                  <a:lnTo>
                    <a:pt x="9410" y="439"/>
                  </a:lnTo>
                  <a:lnTo>
                    <a:pt x="9439" y="392"/>
                  </a:lnTo>
                  <a:lnTo>
                    <a:pt x="9424" y="329"/>
                  </a:lnTo>
                  <a:lnTo>
                    <a:pt x="9410" y="298"/>
                  </a:lnTo>
                  <a:lnTo>
                    <a:pt x="9368" y="251"/>
                  </a:lnTo>
                  <a:lnTo>
                    <a:pt x="9326" y="235"/>
                  </a:lnTo>
                  <a:lnTo>
                    <a:pt x="9227" y="235"/>
                  </a:lnTo>
                  <a:lnTo>
                    <a:pt x="9185" y="251"/>
                  </a:lnTo>
                  <a:lnTo>
                    <a:pt x="9142" y="282"/>
                  </a:lnTo>
                  <a:lnTo>
                    <a:pt x="9072" y="345"/>
                  </a:lnTo>
                  <a:lnTo>
                    <a:pt x="9001" y="423"/>
                  </a:lnTo>
                  <a:lnTo>
                    <a:pt x="8959" y="454"/>
                  </a:lnTo>
                  <a:lnTo>
                    <a:pt x="8917" y="486"/>
                  </a:lnTo>
                  <a:lnTo>
                    <a:pt x="8818" y="517"/>
                  </a:lnTo>
                  <a:lnTo>
                    <a:pt x="8705" y="548"/>
                  </a:lnTo>
                  <a:lnTo>
                    <a:pt x="8606" y="548"/>
                  </a:lnTo>
                  <a:lnTo>
                    <a:pt x="8564" y="548"/>
                  </a:lnTo>
                  <a:lnTo>
                    <a:pt x="8521" y="580"/>
                  </a:lnTo>
                  <a:lnTo>
                    <a:pt x="8451" y="658"/>
                  </a:lnTo>
                  <a:lnTo>
                    <a:pt x="8380" y="736"/>
                  </a:lnTo>
                  <a:lnTo>
                    <a:pt x="8183" y="955"/>
                  </a:lnTo>
                  <a:lnTo>
                    <a:pt x="8084" y="1034"/>
                  </a:lnTo>
                  <a:lnTo>
                    <a:pt x="8056" y="1049"/>
                  </a:lnTo>
                  <a:lnTo>
                    <a:pt x="8014" y="1096"/>
                  </a:lnTo>
                  <a:lnTo>
                    <a:pt x="7999" y="1143"/>
                  </a:lnTo>
                  <a:lnTo>
                    <a:pt x="7999" y="1253"/>
                  </a:lnTo>
                  <a:lnTo>
                    <a:pt x="7985" y="1300"/>
                  </a:lnTo>
                  <a:lnTo>
                    <a:pt x="7957" y="1331"/>
                  </a:lnTo>
                  <a:lnTo>
                    <a:pt x="7915" y="1363"/>
                  </a:lnTo>
                  <a:lnTo>
                    <a:pt x="7872" y="1394"/>
                  </a:lnTo>
                  <a:lnTo>
                    <a:pt x="7830" y="1441"/>
                  </a:lnTo>
                  <a:lnTo>
                    <a:pt x="7760" y="1566"/>
                  </a:lnTo>
                  <a:lnTo>
                    <a:pt x="7731" y="1613"/>
                  </a:lnTo>
                  <a:lnTo>
                    <a:pt x="7731" y="1676"/>
                  </a:lnTo>
                  <a:lnTo>
                    <a:pt x="7731" y="1707"/>
                  </a:lnTo>
                  <a:lnTo>
                    <a:pt x="7717" y="1770"/>
                  </a:lnTo>
                  <a:lnTo>
                    <a:pt x="7703" y="1817"/>
                  </a:lnTo>
                  <a:lnTo>
                    <a:pt x="7689" y="1864"/>
                  </a:lnTo>
                  <a:lnTo>
                    <a:pt x="7633" y="1974"/>
                  </a:lnTo>
                  <a:lnTo>
                    <a:pt x="7619" y="2021"/>
                  </a:lnTo>
                  <a:lnTo>
                    <a:pt x="7590" y="2083"/>
                  </a:lnTo>
                  <a:lnTo>
                    <a:pt x="7590" y="2130"/>
                  </a:lnTo>
                  <a:lnTo>
                    <a:pt x="7590" y="2240"/>
                  </a:lnTo>
                  <a:lnTo>
                    <a:pt x="7576" y="2303"/>
                  </a:lnTo>
                  <a:lnTo>
                    <a:pt x="7562" y="2365"/>
                  </a:lnTo>
                  <a:lnTo>
                    <a:pt x="7548" y="2397"/>
                  </a:lnTo>
                  <a:lnTo>
                    <a:pt x="7534" y="2459"/>
                  </a:lnTo>
                  <a:lnTo>
                    <a:pt x="7534" y="2522"/>
                  </a:lnTo>
                  <a:lnTo>
                    <a:pt x="7576" y="2631"/>
                  </a:lnTo>
                  <a:lnTo>
                    <a:pt x="7604" y="2678"/>
                  </a:lnTo>
                  <a:lnTo>
                    <a:pt x="7647" y="2710"/>
                  </a:lnTo>
                  <a:lnTo>
                    <a:pt x="7746" y="2741"/>
                  </a:lnTo>
                  <a:close/>
                  <a:moveTo>
                    <a:pt x="1044" y="7847"/>
                  </a:moveTo>
                  <a:lnTo>
                    <a:pt x="1044" y="7847"/>
                  </a:lnTo>
                  <a:lnTo>
                    <a:pt x="1143" y="7785"/>
                  </a:lnTo>
                  <a:lnTo>
                    <a:pt x="1185" y="7769"/>
                  </a:lnTo>
                  <a:lnTo>
                    <a:pt x="1213" y="7738"/>
                  </a:lnTo>
                  <a:lnTo>
                    <a:pt x="1227" y="7675"/>
                  </a:lnTo>
                  <a:lnTo>
                    <a:pt x="1227" y="7659"/>
                  </a:lnTo>
                  <a:lnTo>
                    <a:pt x="1227" y="7534"/>
                  </a:lnTo>
                  <a:lnTo>
                    <a:pt x="1227" y="7503"/>
                  </a:lnTo>
                  <a:lnTo>
                    <a:pt x="1242" y="7440"/>
                  </a:lnTo>
                  <a:lnTo>
                    <a:pt x="1270" y="7393"/>
                  </a:lnTo>
                  <a:lnTo>
                    <a:pt x="1284" y="7362"/>
                  </a:lnTo>
                  <a:lnTo>
                    <a:pt x="1270" y="7331"/>
                  </a:lnTo>
                  <a:lnTo>
                    <a:pt x="1242" y="7284"/>
                  </a:lnTo>
                  <a:lnTo>
                    <a:pt x="1227" y="7252"/>
                  </a:lnTo>
                  <a:lnTo>
                    <a:pt x="1213" y="7221"/>
                  </a:lnTo>
                  <a:lnTo>
                    <a:pt x="1199" y="7205"/>
                  </a:lnTo>
                  <a:lnTo>
                    <a:pt x="1157" y="7205"/>
                  </a:lnTo>
                  <a:lnTo>
                    <a:pt x="1129" y="7174"/>
                  </a:lnTo>
                  <a:lnTo>
                    <a:pt x="1115" y="7158"/>
                  </a:lnTo>
                  <a:lnTo>
                    <a:pt x="1086" y="7158"/>
                  </a:lnTo>
                  <a:lnTo>
                    <a:pt x="1044" y="7174"/>
                  </a:lnTo>
                  <a:lnTo>
                    <a:pt x="988" y="7237"/>
                  </a:lnTo>
                  <a:lnTo>
                    <a:pt x="959" y="7284"/>
                  </a:lnTo>
                  <a:lnTo>
                    <a:pt x="945" y="7331"/>
                  </a:lnTo>
                  <a:lnTo>
                    <a:pt x="931" y="7346"/>
                  </a:lnTo>
                  <a:lnTo>
                    <a:pt x="889" y="7362"/>
                  </a:lnTo>
                  <a:lnTo>
                    <a:pt x="875" y="7362"/>
                  </a:lnTo>
                  <a:lnTo>
                    <a:pt x="847" y="7362"/>
                  </a:lnTo>
                  <a:lnTo>
                    <a:pt x="832" y="7378"/>
                  </a:lnTo>
                  <a:lnTo>
                    <a:pt x="832" y="7393"/>
                  </a:lnTo>
                  <a:lnTo>
                    <a:pt x="832" y="7425"/>
                  </a:lnTo>
                  <a:lnTo>
                    <a:pt x="861" y="7456"/>
                  </a:lnTo>
                  <a:lnTo>
                    <a:pt x="861" y="7503"/>
                  </a:lnTo>
                  <a:lnTo>
                    <a:pt x="847" y="7518"/>
                  </a:lnTo>
                  <a:lnTo>
                    <a:pt x="832" y="7518"/>
                  </a:lnTo>
                  <a:lnTo>
                    <a:pt x="847" y="7550"/>
                  </a:lnTo>
                  <a:lnTo>
                    <a:pt x="875" y="7597"/>
                  </a:lnTo>
                  <a:lnTo>
                    <a:pt x="875" y="7628"/>
                  </a:lnTo>
                  <a:lnTo>
                    <a:pt x="875" y="7659"/>
                  </a:lnTo>
                  <a:lnTo>
                    <a:pt x="847" y="7706"/>
                  </a:lnTo>
                  <a:lnTo>
                    <a:pt x="818" y="7738"/>
                  </a:lnTo>
                  <a:lnTo>
                    <a:pt x="818" y="7785"/>
                  </a:lnTo>
                  <a:lnTo>
                    <a:pt x="818" y="7863"/>
                  </a:lnTo>
                  <a:lnTo>
                    <a:pt x="818" y="7894"/>
                  </a:lnTo>
                  <a:lnTo>
                    <a:pt x="847" y="7926"/>
                  </a:lnTo>
                  <a:lnTo>
                    <a:pt x="889" y="7957"/>
                  </a:lnTo>
                  <a:lnTo>
                    <a:pt x="931" y="7941"/>
                  </a:lnTo>
                  <a:lnTo>
                    <a:pt x="1044" y="7847"/>
                  </a:lnTo>
                  <a:close/>
                  <a:moveTo>
                    <a:pt x="10624" y="14191"/>
                  </a:moveTo>
                  <a:lnTo>
                    <a:pt x="10624" y="14191"/>
                  </a:lnTo>
                  <a:lnTo>
                    <a:pt x="10624" y="14316"/>
                  </a:lnTo>
                  <a:lnTo>
                    <a:pt x="10624" y="14348"/>
                  </a:lnTo>
                  <a:lnTo>
                    <a:pt x="10638" y="14379"/>
                  </a:lnTo>
                  <a:lnTo>
                    <a:pt x="10652" y="14395"/>
                  </a:lnTo>
                  <a:lnTo>
                    <a:pt x="10666" y="14410"/>
                  </a:lnTo>
                  <a:lnTo>
                    <a:pt x="10680" y="14410"/>
                  </a:lnTo>
                  <a:lnTo>
                    <a:pt x="10708" y="14410"/>
                  </a:lnTo>
                  <a:lnTo>
                    <a:pt x="10751" y="14395"/>
                  </a:lnTo>
                  <a:lnTo>
                    <a:pt x="10793" y="14363"/>
                  </a:lnTo>
                  <a:lnTo>
                    <a:pt x="10807" y="14316"/>
                  </a:lnTo>
                  <a:lnTo>
                    <a:pt x="10807" y="14269"/>
                  </a:lnTo>
                  <a:lnTo>
                    <a:pt x="10793" y="14222"/>
                  </a:lnTo>
                  <a:lnTo>
                    <a:pt x="10680" y="14144"/>
                  </a:lnTo>
                  <a:lnTo>
                    <a:pt x="10652" y="14128"/>
                  </a:lnTo>
                  <a:lnTo>
                    <a:pt x="10638" y="14128"/>
                  </a:lnTo>
                  <a:lnTo>
                    <a:pt x="10638" y="14144"/>
                  </a:lnTo>
                  <a:lnTo>
                    <a:pt x="10624" y="14160"/>
                  </a:lnTo>
                  <a:lnTo>
                    <a:pt x="10624" y="14191"/>
                  </a:lnTo>
                  <a:close/>
                  <a:moveTo>
                    <a:pt x="13474" y="15617"/>
                  </a:moveTo>
                  <a:lnTo>
                    <a:pt x="13474" y="15617"/>
                  </a:lnTo>
                  <a:lnTo>
                    <a:pt x="13431" y="15507"/>
                  </a:lnTo>
                  <a:lnTo>
                    <a:pt x="13347" y="15382"/>
                  </a:lnTo>
                  <a:lnTo>
                    <a:pt x="13290" y="15288"/>
                  </a:lnTo>
                  <a:lnTo>
                    <a:pt x="13205" y="15209"/>
                  </a:lnTo>
                  <a:lnTo>
                    <a:pt x="13022" y="14990"/>
                  </a:lnTo>
                  <a:lnTo>
                    <a:pt x="12923" y="14912"/>
                  </a:lnTo>
                  <a:lnTo>
                    <a:pt x="12881" y="14896"/>
                  </a:lnTo>
                  <a:lnTo>
                    <a:pt x="12782" y="14849"/>
                  </a:lnTo>
                  <a:lnTo>
                    <a:pt x="12754" y="14818"/>
                  </a:lnTo>
                  <a:lnTo>
                    <a:pt x="12698" y="14786"/>
                  </a:lnTo>
                  <a:lnTo>
                    <a:pt x="12669" y="14739"/>
                  </a:lnTo>
                  <a:lnTo>
                    <a:pt x="12585" y="14614"/>
                  </a:lnTo>
                  <a:lnTo>
                    <a:pt x="12556" y="14583"/>
                  </a:lnTo>
                  <a:lnTo>
                    <a:pt x="12500" y="14567"/>
                  </a:lnTo>
                  <a:lnTo>
                    <a:pt x="12472" y="14567"/>
                  </a:lnTo>
                  <a:lnTo>
                    <a:pt x="12458" y="14567"/>
                  </a:lnTo>
                  <a:lnTo>
                    <a:pt x="12444" y="14583"/>
                  </a:lnTo>
                  <a:lnTo>
                    <a:pt x="12430" y="14598"/>
                  </a:lnTo>
                  <a:lnTo>
                    <a:pt x="12430" y="14630"/>
                  </a:lnTo>
                  <a:lnTo>
                    <a:pt x="12472" y="14802"/>
                  </a:lnTo>
                  <a:lnTo>
                    <a:pt x="12500" y="14865"/>
                  </a:lnTo>
                  <a:lnTo>
                    <a:pt x="12528" y="14912"/>
                  </a:lnTo>
                  <a:lnTo>
                    <a:pt x="12585" y="14974"/>
                  </a:lnTo>
                  <a:lnTo>
                    <a:pt x="12669" y="15068"/>
                  </a:lnTo>
                  <a:lnTo>
                    <a:pt x="12726" y="15131"/>
                  </a:lnTo>
                  <a:lnTo>
                    <a:pt x="12796" y="15209"/>
                  </a:lnTo>
                  <a:lnTo>
                    <a:pt x="12867" y="15319"/>
                  </a:lnTo>
                  <a:lnTo>
                    <a:pt x="12952" y="15507"/>
                  </a:lnTo>
                  <a:lnTo>
                    <a:pt x="12980" y="15554"/>
                  </a:lnTo>
                  <a:lnTo>
                    <a:pt x="13022" y="15601"/>
                  </a:lnTo>
                  <a:lnTo>
                    <a:pt x="13135" y="15679"/>
                  </a:lnTo>
                  <a:lnTo>
                    <a:pt x="13234" y="15758"/>
                  </a:lnTo>
                  <a:lnTo>
                    <a:pt x="13347" y="15836"/>
                  </a:lnTo>
                  <a:lnTo>
                    <a:pt x="13389" y="15851"/>
                  </a:lnTo>
                  <a:lnTo>
                    <a:pt x="13445" y="15836"/>
                  </a:lnTo>
                  <a:lnTo>
                    <a:pt x="13474" y="15820"/>
                  </a:lnTo>
                  <a:lnTo>
                    <a:pt x="13516" y="15789"/>
                  </a:lnTo>
                  <a:lnTo>
                    <a:pt x="13516" y="15726"/>
                  </a:lnTo>
                  <a:lnTo>
                    <a:pt x="13474" y="15617"/>
                  </a:lnTo>
                  <a:close/>
                  <a:moveTo>
                    <a:pt x="7082" y="16823"/>
                  </a:moveTo>
                  <a:lnTo>
                    <a:pt x="7082" y="16823"/>
                  </a:lnTo>
                  <a:lnTo>
                    <a:pt x="7040" y="16870"/>
                  </a:lnTo>
                  <a:lnTo>
                    <a:pt x="7012" y="16917"/>
                  </a:lnTo>
                  <a:lnTo>
                    <a:pt x="6927" y="17042"/>
                  </a:lnTo>
                  <a:lnTo>
                    <a:pt x="6899" y="17089"/>
                  </a:lnTo>
                  <a:lnTo>
                    <a:pt x="6843" y="17120"/>
                  </a:lnTo>
                  <a:lnTo>
                    <a:pt x="6814" y="17136"/>
                  </a:lnTo>
                  <a:lnTo>
                    <a:pt x="6730" y="17214"/>
                  </a:lnTo>
                  <a:lnTo>
                    <a:pt x="6701" y="17246"/>
                  </a:lnTo>
                  <a:lnTo>
                    <a:pt x="6701" y="17308"/>
                  </a:lnTo>
                  <a:lnTo>
                    <a:pt x="6744" y="17496"/>
                  </a:lnTo>
                  <a:lnTo>
                    <a:pt x="6758" y="17559"/>
                  </a:lnTo>
                  <a:lnTo>
                    <a:pt x="6744" y="17606"/>
                  </a:lnTo>
                  <a:lnTo>
                    <a:pt x="6716" y="17731"/>
                  </a:lnTo>
                  <a:lnTo>
                    <a:pt x="6673" y="17841"/>
                  </a:lnTo>
                  <a:lnTo>
                    <a:pt x="6645" y="17888"/>
                  </a:lnTo>
                  <a:lnTo>
                    <a:pt x="6631" y="17935"/>
                  </a:lnTo>
                  <a:lnTo>
                    <a:pt x="6617" y="17997"/>
                  </a:lnTo>
                  <a:lnTo>
                    <a:pt x="6617" y="18029"/>
                  </a:lnTo>
                  <a:lnTo>
                    <a:pt x="6617" y="18154"/>
                  </a:lnTo>
                  <a:lnTo>
                    <a:pt x="6617" y="18185"/>
                  </a:lnTo>
                  <a:lnTo>
                    <a:pt x="6631" y="18232"/>
                  </a:lnTo>
                  <a:lnTo>
                    <a:pt x="6659" y="18295"/>
                  </a:lnTo>
                  <a:lnTo>
                    <a:pt x="6716" y="18358"/>
                  </a:lnTo>
                  <a:lnTo>
                    <a:pt x="6758" y="18373"/>
                  </a:lnTo>
                  <a:lnTo>
                    <a:pt x="6814" y="18373"/>
                  </a:lnTo>
                  <a:lnTo>
                    <a:pt x="6843" y="18342"/>
                  </a:lnTo>
                  <a:lnTo>
                    <a:pt x="6899" y="18326"/>
                  </a:lnTo>
                  <a:lnTo>
                    <a:pt x="6955" y="18326"/>
                  </a:lnTo>
                  <a:lnTo>
                    <a:pt x="6984" y="18326"/>
                  </a:lnTo>
                  <a:lnTo>
                    <a:pt x="7026" y="18311"/>
                  </a:lnTo>
                  <a:lnTo>
                    <a:pt x="7054" y="18264"/>
                  </a:lnTo>
                  <a:lnTo>
                    <a:pt x="7294" y="17308"/>
                  </a:lnTo>
                  <a:lnTo>
                    <a:pt x="7308" y="17183"/>
                  </a:lnTo>
                  <a:lnTo>
                    <a:pt x="7308" y="17152"/>
                  </a:lnTo>
                  <a:lnTo>
                    <a:pt x="7308" y="17026"/>
                  </a:lnTo>
                  <a:lnTo>
                    <a:pt x="7308" y="16917"/>
                  </a:lnTo>
                  <a:lnTo>
                    <a:pt x="7308" y="16870"/>
                  </a:lnTo>
                  <a:lnTo>
                    <a:pt x="7294" y="16807"/>
                  </a:lnTo>
                  <a:lnTo>
                    <a:pt x="7266" y="16760"/>
                  </a:lnTo>
                  <a:lnTo>
                    <a:pt x="7252" y="16744"/>
                  </a:lnTo>
                  <a:lnTo>
                    <a:pt x="7238" y="16729"/>
                  </a:lnTo>
                  <a:lnTo>
                    <a:pt x="7224" y="16729"/>
                  </a:lnTo>
                  <a:lnTo>
                    <a:pt x="7195" y="16744"/>
                  </a:lnTo>
                  <a:lnTo>
                    <a:pt x="7082" y="16823"/>
                  </a:lnTo>
                  <a:close/>
                  <a:moveTo>
                    <a:pt x="1298" y="7096"/>
                  </a:moveTo>
                  <a:lnTo>
                    <a:pt x="1298" y="7096"/>
                  </a:lnTo>
                  <a:lnTo>
                    <a:pt x="1312" y="7064"/>
                  </a:lnTo>
                  <a:lnTo>
                    <a:pt x="1326" y="7049"/>
                  </a:lnTo>
                  <a:lnTo>
                    <a:pt x="1354" y="7064"/>
                  </a:lnTo>
                  <a:lnTo>
                    <a:pt x="1369" y="7111"/>
                  </a:lnTo>
                  <a:lnTo>
                    <a:pt x="1369" y="7143"/>
                  </a:lnTo>
                  <a:lnTo>
                    <a:pt x="1369" y="7252"/>
                  </a:lnTo>
                  <a:lnTo>
                    <a:pt x="1369" y="7268"/>
                  </a:lnTo>
                  <a:lnTo>
                    <a:pt x="1397" y="7284"/>
                  </a:lnTo>
                  <a:lnTo>
                    <a:pt x="1467" y="7284"/>
                  </a:lnTo>
                  <a:lnTo>
                    <a:pt x="1495" y="7299"/>
                  </a:lnTo>
                  <a:lnTo>
                    <a:pt x="1538" y="7315"/>
                  </a:lnTo>
                  <a:lnTo>
                    <a:pt x="1566" y="7362"/>
                  </a:lnTo>
                  <a:lnTo>
                    <a:pt x="1566" y="7393"/>
                  </a:lnTo>
                  <a:lnTo>
                    <a:pt x="1566" y="7471"/>
                  </a:lnTo>
                  <a:lnTo>
                    <a:pt x="1552" y="7518"/>
                  </a:lnTo>
                  <a:lnTo>
                    <a:pt x="1524" y="7550"/>
                  </a:lnTo>
                  <a:lnTo>
                    <a:pt x="1481" y="7565"/>
                  </a:lnTo>
                  <a:lnTo>
                    <a:pt x="1397" y="7628"/>
                  </a:lnTo>
                  <a:lnTo>
                    <a:pt x="1383" y="7659"/>
                  </a:lnTo>
                  <a:lnTo>
                    <a:pt x="1397" y="7675"/>
                  </a:lnTo>
                  <a:lnTo>
                    <a:pt x="1425" y="7675"/>
                  </a:lnTo>
                  <a:lnTo>
                    <a:pt x="1439" y="7706"/>
                  </a:lnTo>
                  <a:lnTo>
                    <a:pt x="1425" y="7738"/>
                  </a:lnTo>
                  <a:lnTo>
                    <a:pt x="1397" y="7785"/>
                  </a:lnTo>
                  <a:lnTo>
                    <a:pt x="1369" y="7816"/>
                  </a:lnTo>
                  <a:lnTo>
                    <a:pt x="1369" y="7863"/>
                  </a:lnTo>
                  <a:lnTo>
                    <a:pt x="1369" y="7894"/>
                  </a:lnTo>
                  <a:lnTo>
                    <a:pt x="1397" y="7894"/>
                  </a:lnTo>
                  <a:lnTo>
                    <a:pt x="1467" y="7894"/>
                  </a:lnTo>
                  <a:lnTo>
                    <a:pt x="1481" y="7910"/>
                  </a:lnTo>
                  <a:lnTo>
                    <a:pt x="1481" y="7957"/>
                  </a:lnTo>
                  <a:lnTo>
                    <a:pt x="1453" y="7988"/>
                  </a:lnTo>
                  <a:lnTo>
                    <a:pt x="1425" y="8051"/>
                  </a:lnTo>
                  <a:lnTo>
                    <a:pt x="1383" y="8082"/>
                  </a:lnTo>
                  <a:lnTo>
                    <a:pt x="1340" y="8098"/>
                  </a:lnTo>
                  <a:lnTo>
                    <a:pt x="1312" y="8129"/>
                  </a:lnTo>
                  <a:lnTo>
                    <a:pt x="1298" y="8161"/>
                  </a:lnTo>
                  <a:lnTo>
                    <a:pt x="1312" y="8192"/>
                  </a:lnTo>
                  <a:lnTo>
                    <a:pt x="1326" y="8208"/>
                  </a:lnTo>
                  <a:lnTo>
                    <a:pt x="1354" y="8192"/>
                  </a:lnTo>
                  <a:lnTo>
                    <a:pt x="1369" y="8161"/>
                  </a:lnTo>
                  <a:lnTo>
                    <a:pt x="1369" y="8145"/>
                  </a:lnTo>
                  <a:lnTo>
                    <a:pt x="1397" y="8129"/>
                  </a:lnTo>
                  <a:lnTo>
                    <a:pt x="1467" y="8129"/>
                  </a:lnTo>
                  <a:lnTo>
                    <a:pt x="1495" y="8114"/>
                  </a:lnTo>
                  <a:lnTo>
                    <a:pt x="1538" y="8098"/>
                  </a:lnTo>
                  <a:lnTo>
                    <a:pt x="1566" y="8082"/>
                  </a:lnTo>
                  <a:lnTo>
                    <a:pt x="1608" y="8098"/>
                  </a:lnTo>
                  <a:lnTo>
                    <a:pt x="1637" y="8114"/>
                  </a:lnTo>
                  <a:lnTo>
                    <a:pt x="1679" y="8098"/>
                  </a:lnTo>
                  <a:lnTo>
                    <a:pt x="1721" y="8067"/>
                  </a:lnTo>
                  <a:lnTo>
                    <a:pt x="1764" y="8051"/>
                  </a:lnTo>
                  <a:lnTo>
                    <a:pt x="1792" y="8051"/>
                  </a:lnTo>
                  <a:lnTo>
                    <a:pt x="1848" y="8051"/>
                  </a:lnTo>
                  <a:lnTo>
                    <a:pt x="1891" y="8020"/>
                  </a:lnTo>
                  <a:lnTo>
                    <a:pt x="1933" y="8004"/>
                  </a:lnTo>
                  <a:lnTo>
                    <a:pt x="1975" y="7973"/>
                  </a:lnTo>
                  <a:lnTo>
                    <a:pt x="1989" y="7941"/>
                  </a:lnTo>
                  <a:lnTo>
                    <a:pt x="1989" y="7894"/>
                  </a:lnTo>
                  <a:lnTo>
                    <a:pt x="2018" y="7863"/>
                  </a:lnTo>
                  <a:lnTo>
                    <a:pt x="2046" y="7816"/>
                  </a:lnTo>
                  <a:lnTo>
                    <a:pt x="2046" y="7753"/>
                  </a:lnTo>
                  <a:lnTo>
                    <a:pt x="2046" y="7738"/>
                  </a:lnTo>
                  <a:lnTo>
                    <a:pt x="2046" y="7691"/>
                  </a:lnTo>
                  <a:lnTo>
                    <a:pt x="2018" y="7675"/>
                  </a:lnTo>
                  <a:lnTo>
                    <a:pt x="1947" y="7675"/>
                  </a:lnTo>
                  <a:lnTo>
                    <a:pt x="1919" y="7659"/>
                  </a:lnTo>
                  <a:lnTo>
                    <a:pt x="1919" y="7628"/>
                  </a:lnTo>
                  <a:lnTo>
                    <a:pt x="1919" y="7550"/>
                  </a:lnTo>
                  <a:lnTo>
                    <a:pt x="1891" y="7456"/>
                  </a:lnTo>
                  <a:lnTo>
                    <a:pt x="1876" y="7409"/>
                  </a:lnTo>
                  <a:lnTo>
                    <a:pt x="1806" y="7315"/>
                  </a:lnTo>
                  <a:lnTo>
                    <a:pt x="1778" y="7284"/>
                  </a:lnTo>
                  <a:lnTo>
                    <a:pt x="1764" y="7221"/>
                  </a:lnTo>
                  <a:lnTo>
                    <a:pt x="1721" y="7111"/>
                  </a:lnTo>
                  <a:lnTo>
                    <a:pt x="1707" y="7064"/>
                  </a:lnTo>
                  <a:lnTo>
                    <a:pt x="1679" y="7049"/>
                  </a:lnTo>
                  <a:lnTo>
                    <a:pt x="1637" y="7049"/>
                  </a:lnTo>
                  <a:lnTo>
                    <a:pt x="1608" y="7017"/>
                  </a:lnTo>
                  <a:lnTo>
                    <a:pt x="1594" y="6970"/>
                  </a:lnTo>
                  <a:lnTo>
                    <a:pt x="1594" y="6923"/>
                  </a:lnTo>
                  <a:lnTo>
                    <a:pt x="1608" y="6876"/>
                  </a:lnTo>
                  <a:lnTo>
                    <a:pt x="1637" y="6782"/>
                  </a:lnTo>
                  <a:lnTo>
                    <a:pt x="1651" y="6751"/>
                  </a:lnTo>
                  <a:lnTo>
                    <a:pt x="1679" y="6704"/>
                  </a:lnTo>
                  <a:lnTo>
                    <a:pt x="1679" y="6688"/>
                  </a:lnTo>
                  <a:lnTo>
                    <a:pt x="1679" y="6673"/>
                  </a:lnTo>
                  <a:lnTo>
                    <a:pt x="1665" y="6641"/>
                  </a:lnTo>
                  <a:lnTo>
                    <a:pt x="1622" y="6626"/>
                  </a:lnTo>
                  <a:lnTo>
                    <a:pt x="1580" y="6610"/>
                  </a:lnTo>
                  <a:lnTo>
                    <a:pt x="1538" y="6626"/>
                  </a:lnTo>
                  <a:lnTo>
                    <a:pt x="1495" y="6641"/>
                  </a:lnTo>
                  <a:lnTo>
                    <a:pt x="1467" y="6626"/>
                  </a:lnTo>
                  <a:lnTo>
                    <a:pt x="1453" y="6579"/>
                  </a:lnTo>
                  <a:lnTo>
                    <a:pt x="1453" y="6532"/>
                  </a:lnTo>
                  <a:lnTo>
                    <a:pt x="1481" y="6500"/>
                  </a:lnTo>
                  <a:lnTo>
                    <a:pt x="1481" y="6453"/>
                  </a:lnTo>
                  <a:lnTo>
                    <a:pt x="1481" y="6438"/>
                  </a:lnTo>
                  <a:lnTo>
                    <a:pt x="1467" y="6438"/>
                  </a:lnTo>
                  <a:lnTo>
                    <a:pt x="1397" y="6438"/>
                  </a:lnTo>
                  <a:lnTo>
                    <a:pt x="1369" y="6453"/>
                  </a:lnTo>
                  <a:lnTo>
                    <a:pt x="1340" y="6500"/>
                  </a:lnTo>
                  <a:lnTo>
                    <a:pt x="1326" y="6532"/>
                  </a:lnTo>
                  <a:lnTo>
                    <a:pt x="1256" y="6626"/>
                  </a:lnTo>
                  <a:lnTo>
                    <a:pt x="1242" y="6673"/>
                  </a:lnTo>
                  <a:lnTo>
                    <a:pt x="1227" y="6704"/>
                  </a:lnTo>
                  <a:lnTo>
                    <a:pt x="1227" y="6782"/>
                  </a:lnTo>
                  <a:lnTo>
                    <a:pt x="1227" y="6861"/>
                  </a:lnTo>
                  <a:lnTo>
                    <a:pt x="1227" y="6955"/>
                  </a:lnTo>
                  <a:lnTo>
                    <a:pt x="1227" y="6986"/>
                  </a:lnTo>
                  <a:lnTo>
                    <a:pt x="1242" y="7049"/>
                  </a:lnTo>
                  <a:lnTo>
                    <a:pt x="1256" y="7096"/>
                  </a:lnTo>
                  <a:lnTo>
                    <a:pt x="1284" y="7111"/>
                  </a:lnTo>
                  <a:lnTo>
                    <a:pt x="1298" y="7096"/>
                  </a:lnTo>
                  <a:close/>
                  <a:moveTo>
                    <a:pt x="21247" y="20128"/>
                  </a:moveTo>
                  <a:lnTo>
                    <a:pt x="21247" y="20128"/>
                  </a:lnTo>
                  <a:lnTo>
                    <a:pt x="21191" y="20143"/>
                  </a:lnTo>
                  <a:lnTo>
                    <a:pt x="21134" y="20128"/>
                  </a:lnTo>
                  <a:lnTo>
                    <a:pt x="21106" y="20112"/>
                  </a:lnTo>
                  <a:lnTo>
                    <a:pt x="21064" y="20065"/>
                  </a:lnTo>
                  <a:lnTo>
                    <a:pt x="21022" y="20018"/>
                  </a:lnTo>
                  <a:lnTo>
                    <a:pt x="21007" y="19987"/>
                  </a:lnTo>
                  <a:lnTo>
                    <a:pt x="20993" y="19924"/>
                  </a:lnTo>
                  <a:lnTo>
                    <a:pt x="20979" y="19861"/>
                  </a:lnTo>
                  <a:lnTo>
                    <a:pt x="20979" y="19830"/>
                  </a:lnTo>
                  <a:lnTo>
                    <a:pt x="20965" y="19783"/>
                  </a:lnTo>
                  <a:lnTo>
                    <a:pt x="20937" y="19752"/>
                  </a:lnTo>
                  <a:lnTo>
                    <a:pt x="20895" y="19720"/>
                  </a:lnTo>
                  <a:lnTo>
                    <a:pt x="20866" y="19720"/>
                  </a:lnTo>
                  <a:lnTo>
                    <a:pt x="20866" y="19752"/>
                  </a:lnTo>
                  <a:lnTo>
                    <a:pt x="20951" y="19955"/>
                  </a:lnTo>
                  <a:lnTo>
                    <a:pt x="20979" y="20002"/>
                  </a:lnTo>
                  <a:lnTo>
                    <a:pt x="20979" y="20065"/>
                  </a:lnTo>
                  <a:lnTo>
                    <a:pt x="20979" y="20096"/>
                  </a:lnTo>
                  <a:lnTo>
                    <a:pt x="20979" y="20159"/>
                  </a:lnTo>
                  <a:lnTo>
                    <a:pt x="20951" y="20206"/>
                  </a:lnTo>
                  <a:lnTo>
                    <a:pt x="20880" y="20331"/>
                  </a:lnTo>
                  <a:lnTo>
                    <a:pt x="20866" y="20363"/>
                  </a:lnTo>
                  <a:lnTo>
                    <a:pt x="20866" y="20378"/>
                  </a:lnTo>
                  <a:lnTo>
                    <a:pt x="20880" y="20394"/>
                  </a:lnTo>
                  <a:lnTo>
                    <a:pt x="20895" y="20410"/>
                  </a:lnTo>
                  <a:lnTo>
                    <a:pt x="20937" y="20441"/>
                  </a:lnTo>
                  <a:lnTo>
                    <a:pt x="20965" y="20472"/>
                  </a:lnTo>
                  <a:lnTo>
                    <a:pt x="20979" y="20519"/>
                  </a:lnTo>
                  <a:lnTo>
                    <a:pt x="20979" y="20551"/>
                  </a:lnTo>
                  <a:lnTo>
                    <a:pt x="20993" y="20613"/>
                  </a:lnTo>
                  <a:lnTo>
                    <a:pt x="21022" y="20660"/>
                  </a:lnTo>
                  <a:lnTo>
                    <a:pt x="21036" y="20660"/>
                  </a:lnTo>
                  <a:lnTo>
                    <a:pt x="21050" y="20660"/>
                  </a:lnTo>
                  <a:lnTo>
                    <a:pt x="21092" y="20645"/>
                  </a:lnTo>
                  <a:lnTo>
                    <a:pt x="21149" y="20582"/>
                  </a:lnTo>
                  <a:lnTo>
                    <a:pt x="21177" y="20535"/>
                  </a:lnTo>
                  <a:lnTo>
                    <a:pt x="21191" y="20472"/>
                  </a:lnTo>
                  <a:lnTo>
                    <a:pt x="21191" y="20441"/>
                  </a:lnTo>
                  <a:lnTo>
                    <a:pt x="21205" y="20394"/>
                  </a:lnTo>
                  <a:lnTo>
                    <a:pt x="21219" y="20347"/>
                  </a:lnTo>
                  <a:lnTo>
                    <a:pt x="21290" y="20269"/>
                  </a:lnTo>
                  <a:lnTo>
                    <a:pt x="21360" y="20190"/>
                  </a:lnTo>
                  <a:lnTo>
                    <a:pt x="21374" y="20159"/>
                  </a:lnTo>
                  <a:lnTo>
                    <a:pt x="21360" y="20112"/>
                  </a:lnTo>
                  <a:lnTo>
                    <a:pt x="21332" y="20096"/>
                  </a:lnTo>
                  <a:lnTo>
                    <a:pt x="21275" y="20112"/>
                  </a:lnTo>
                  <a:lnTo>
                    <a:pt x="21247" y="20128"/>
                  </a:lnTo>
                  <a:close/>
                  <a:moveTo>
                    <a:pt x="3457" y="10401"/>
                  </a:moveTo>
                  <a:lnTo>
                    <a:pt x="3457" y="10401"/>
                  </a:lnTo>
                  <a:lnTo>
                    <a:pt x="3485" y="10401"/>
                  </a:lnTo>
                  <a:lnTo>
                    <a:pt x="3499" y="10401"/>
                  </a:lnTo>
                  <a:lnTo>
                    <a:pt x="3513" y="10385"/>
                  </a:lnTo>
                  <a:lnTo>
                    <a:pt x="3513" y="10369"/>
                  </a:lnTo>
                  <a:lnTo>
                    <a:pt x="3513" y="10338"/>
                  </a:lnTo>
                  <a:lnTo>
                    <a:pt x="3513" y="10228"/>
                  </a:lnTo>
                  <a:lnTo>
                    <a:pt x="3499" y="10213"/>
                  </a:lnTo>
                  <a:lnTo>
                    <a:pt x="3457" y="10197"/>
                  </a:lnTo>
                  <a:lnTo>
                    <a:pt x="3428" y="10197"/>
                  </a:lnTo>
                  <a:lnTo>
                    <a:pt x="3315" y="10213"/>
                  </a:lnTo>
                  <a:lnTo>
                    <a:pt x="3217" y="10260"/>
                  </a:lnTo>
                  <a:lnTo>
                    <a:pt x="3203" y="10275"/>
                  </a:lnTo>
                  <a:lnTo>
                    <a:pt x="3217" y="10291"/>
                  </a:lnTo>
                  <a:lnTo>
                    <a:pt x="3315" y="10338"/>
                  </a:lnTo>
                  <a:lnTo>
                    <a:pt x="3428" y="10385"/>
                  </a:lnTo>
                  <a:lnTo>
                    <a:pt x="3457" y="10401"/>
                  </a:lnTo>
                  <a:close/>
                  <a:moveTo>
                    <a:pt x="20739" y="20645"/>
                  </a:moveTo>
                  <a:lnTo>
                    <a:pt x="20739" y="20645"/>
                  </a:lnTo>
                  <a:lnTo>
                    <a:pt x="20725" y="20645"/>
                  </a:lnTo>
                  <a:lnTo>
                    <a:pt x="20711" y="20645"/>
                  </a:lnTo>
                  <a:lnTo>
                    <a:pt x="20683" y="20676"/>
                  </a:lnTo>
                  <a:lnTo>
                    <a:pt x="20655" y="20707"/>
                  </a:lnTo>
                  <a:lnTo>
                    <a:pt x="20612" y="20817"/>
                  </a:lnTo>
                  <a:lnTo>
                    <a:pt x="20598" y="20864"/>
                  </a:lnTo>
                  <a:lnTo>
                    <a:pt x="20528" y="20958"/>
                  </a:lnTo>
                  <a:lnTo>
                    <a:pt x="20500" y="20989"/>
                  </a:lnTo>
                  <a:lnTo>
                    <a:pt x="20443" y="21020"/>
                  </a:lnTo>
                  <a:lnTo>
                    <a:pt x="20344" y="21052"/>
                  </a:lnTo>
                  <a:lnTo>
                    <a:pt x="20302" y="21083"/>
                  </a:lnTo>
                  <a:lnTo>
                    <a:pt x="20260" y="21130"/>
                  </a:lnTo>
                  <a:lnTo>
                    <a:pt x="20246" y="21177"/>
                  </a:lnTo>
                  <a:lnTo>
                    <a:pt x="20203" y="21287"/>
                  </a:lnTo>
                  <a:lnTo>
                    <a:pt x="20175" y="21396"/>
                  </a:lnTo>
                  <a:lnTo>
                    <a:pt x="20161" y="21459"/>
                  </a:lnTo>
                  <a:lnTo>
                    <a:pt x="20189" y="21506"/>
                  </a:lnTo>
                  <a:lnTo>
                    <a:pt x="20274" y="21569"/>
                  </a:lnTo>
                  <a:lnTo>
                    <a:pt x="20316" y="21584"/>
                  </a:lnTo>
                  <a:lnTo>
                    <a:pt x="20358" y="21600"/>
                  </a:lnTo>
                  <a:lnTo>
                    <a:pt x="20415" y="21584"/>
                  </a:lnTo>
                  <a:lnTo>
                    <a:pt x="20443" y="21569"/>
                  </a:lnTo>
                  <a:lnTo>
                    <a:pt x="20485" y="21537"/>
                  </a:lnTo>
                  <a:lnTo>
                    <a:pt x="20514" y="21475"/>
                  </a:lnTo>
                  <a:lnTo>
                    <a:pt x="20556" y="21365"/>
                  </a:lnTo>
                  <a:lnTo>
                    <a:pt x="20570" y="21240"/>
                  </a:lnTo>
                  <a:lnTo>
                    <a:pt x="20570" y="21208"/>
                  </a:lnTo>
                  <a:lnTo>
                    <a:pt x="20584" y="21161"/>
                  </a:lnTo>
                  <a:lnTo>
                    <a:pt x="20612" y="21114"/>
                  </a:lnTo>
                  <a:lnTo>
                    <a:pt x="20669" y="21036"/>
                  </a:lnTo>
                  <a:lnTo>
                    <a:pt x="20739" y="20958"/>
                  </a:lnTo>
                  <a:lnTo>
                    <a:pt x="20824" y="20895"/>
                  </a:lnTo>
                  <a:lnTo>
                    <a:pt x="20866" y="20879"/>
                  </a:lnTo>
                  <a:lnTo>
                    <a:pt x="20895" y="20832"/>
                  </a:lnTo>
                  <a:lnTo>
                    <a:pt x="20909" y="20786"/>
                  </a:lnTo>
                  <a:lnTo>
                    <a:pt x="20909" y="20754"/>
                  </a:lnTo>
                  <a:lnTo>
                    <a:pt x="20909" y="20723"/>
                  </a:lnTo>
                  <a:lnTo>
                    <a:pt x="20895" y="20707"/>
                  </a:lnTo>
                  <a:lnTo>
                    <a:pt x="20880" y="20692"/>
                  </a:lnTo>
                  <a:lnTo>
                    <a:pt x="20852" y="20692"/>
                  </a:lnTo>
                  <a:lnTo>
                    <a:pt x="20838" y="20692"/>
                  </a:lnTo>
                  <a:lnTo>
                    <a:pt x="20782" y="20676"/>
                  </a:lnTo>
                  <a:lnTo>
                    <a:pt x="20739" y="20645"/>
                  </a:lnTo>
                  <a:close/>
                  <a:moveTo>
                    <a:pt x="2864" y="9774"/>
                  </a:moveTo>
                  <a:lnTo>
                    <a:pt x="2864" y="9774"/>
                  </a:lnTo>
                  <a:lnTo>
                    <a:pt x="2836" y="9821"/>
                  </a:lnTo>
                  <a:lnTo>
                    <a:pt x="2822" y="9868"/>
                  </a:lnTo>
                  <a:lnTo>
                    <a:pt x="2822" y="9978"/>
                  </a:lnTo>
                  <a:lnTo>
                    <a:pt x="2822" y="10009"/>
                  </a:lnTo>
                  <a:lnTo>
                    <a:pt x="2836" y="10025"/>
                  </a:lnTo>
                  <a:lnTo>
                    <a:pt x="2850" y="10040"/>
                  </a:lnTo>
                  <a:lnTo>
                    <a:pt x="2878" y="10040"/>
                  </a:lnTo>
                  <a:lnTo>
                    <a:pt x="2906" y="10040"/>
                  </a:lnTo>
                  <a:lnTo>
                    <a:pt x="2935" y="10040"/>
                  </a:lnTo>
                  <a:lnTo>
                    <a:pt x="2949" y="10025"/>
                  </a:lnTo>
                  <a:lnTo>
                    <a:pt x="2963" y="10009"/>
                  </a:lnTo>
                  <a:lnTo>
                    <a:pt x="2963" y="9978"/>
                  </a:lnTo>
                  <a:lnTo>
                    <a:pt x="2963" y="9946"/>
                  </a:lnTo>
                  <a:lnTo>
                    <a:pt x="2949" y="9884"/>
                  </a:lnTo>
                  <a:lnTo>
                    <a:pt x="2935" y="9837"/>
                  </a:lnTo>
                  <a:lnTo>
                    <a:pt x="2920" y="9790"/>
                  </a:lnTo>
                  <a:lnTo>
                    <a:pt x="2906" y="9774"/>
                  </a:lnTo>
                  <a:lnTo>
                    <a:pt x="2892" y="9758"/>
                  </a:lnTo>
                  <a:lnTo>
                    <a:pt x="2878" y="9758"/>
                  </a:lnTo>
                  <a:lnTo>
                    <a:pt x="2864" y="9774"/>
                  </a:lnTo>
                  <a:close/>
                  <a:moveTo>
                    <a:pt x="16126" y="11058"/>
                  </a:moveTo>
                  <a:lnTo>
                    <a:pt x="16126" y="11058"/>
                  </a:lnTo>
                  <a:lnTo>
                    <a:pt x="16154" y="11152"/>
                  </a:lnTo>
                  <a:lnTo>
                    <a:pt x="16154" y="11168"/>
                  </a:lnTo>
                  <a:lnTo>
                    <a:pt x="16168" y="11168"/>
                  </a:lnTo>
                  <a:lnTo>
                    <a:pt x="16196" y="11168"/>
                  </a:lnTo>
                  <a:lnTo>
                    <a:pt x="16239" y="11137"/>
                  </a:lnTo>
                  <a:lnTo>
                    <a:pt x="16267" y="11105"/>
                  </a:lnTo>
                  <a:lnTo>
                    <a:pt x="16281" y="11043"/>
                  </a:lnTo>
                  <a:lnTo>
                    <a:pt x="16281" y="11027"/>
                  </a:lnTo>
                  <a:lnTo>
                    <a:pt x="16281" y="10917"/>
                  </a:lnTo>
                  <a:lnTo>
                    <a:pt x="16281" y="10902"/>
                  </a:lnTo>
                  <a:lnTo>
                    <a:pt x="16267" y="10902"/>
                  </a:lnTo>
                  <a:lnTo>
                    <a:pt x="16239" y="10902"/>
                  </a:lnTo>
                  <a:lnTo>
                    <a:pt x="16140" y="10933"/>
                  </a:lnTo>
                  <a:lnTo>
                    <a:pt x="16112" y="10949"/>
                  </a:lnTo>
                  <a:lnTo>
                    <a:pt x="16112" y="10964"/>
                  </a:lnTo>
                  <a:lnTo>
                    <a:pt x="16098" y="10996"/>
                  </a:lnTo>
                  <a:lnTo>
                    <a:pt x="16112" y="11011"/>
                  </a:lnTo>
                  <a:lnTo>
                    <a:pt x="16126" y="11058"/>
                  </a:lnTo>
                  <a:close/>
                  <a:moveTo>
                    <a:pt x="2920" y="9476"/>
                  </a:moveTo>
                  <a:lnTo>
                    <a:pt x="2920" y="9476"/>
                  </a:lnTo>
                  <a:lnTo>
                    <a:pt x="2906" y="9461"/>
                  </a:lnTo>
                  <a:lnTo>
                    <a:pt x="2892" y="9445"/>
                  </a:lnTo>
                  <a:lnTo>
                    <a:pt x="2864" y="9445"/>
                  </a:lnTo>
                  <a:lnTo>
                    <a:pt x="2850" y="9461"/>
                  </a:lnTo>
                  <a:lnTo>
                    <a:pt x="2808" y="9476"/>
                  </a:lnTo>
                  <a:lnTo>
                    <a:pt x="2793" y="9492"/>
                  </a:lnTo>
                  <a:lnTo>
                    <a:pt x="2779" y="9508"/>
                  </a:lnTo>
                  <a:lnTo>
                    <a:pt x="2779" y="9523"/>
                  </a:lnTo>
                  <a:lnTo>
                    <a:pt x="2793" y="9555"/>
                  </a:lnTo>
                  <a:lnTo>
                    <a:pt x="2850" y="9617"/>
                  </a:lnTo>
                  <a:lnTo>
                    <a:pt x="2892" y="9633"/>
                  </a:lnTo>
                  <a:lnTo>
                    <a:pt x="2906" y="9633"/>
                  </a:lnTo>
                  <a:lnTo>
                    <a:pt x="2935" y="9617"/>
                  </a:lnTo>
                  <a:lnTo>
                    <a:pt x="2949" y="9586"/>
                  </a:lnTo>
                  <a:lnTo>
                    <a:pt x="2935" y="9523"/>
                  </a:lnTo>
                  <a:lnTo>
                    <a:pt x="2920" y="9476"/>
                  </a:lnTo>
                  <a:close/>
                  <a:moveTo>
                    <a:pt x="16239" y="15350"/>
                  </a:moveTo>
                  <a:lnTo>
                    <a:pt x="16239" y="15350"/>
                  </a:lnTo>
                  <a:lnTo>
                    <a:pt x="16239" y="15366"/>
                  </a:lnTo>
                  <a:lnTo>
                    <a:pt x="16239" y="15397"/>
                  </a:lnTo>
                  <a:lnTo>
                    <a:pt x="16253" y="15413"/>
                  </a:lnTo>
                  <a:lnTo>
                    <a:pt x="16267" y="15429"/>
                  </a:lnTo>
                  <a:lnTo>
                    <a:pt x="16309" y="15460"/>
                  </a:lnTo>
                  <a:lnTo>
                    <a:pt x="16394" y="15523"/>
                  </a:lnTo>
                  <a:lnTo>
                    <a:pt x="16408" y="15570"/>
                  </a:lnTo>
                  <a:lnTo>
                    <a:pt x="16422" y="15617"/>
                  </a:lnTo>
                  <a:lnTo>
                    <a:pt x="16422" y="15648"/>
                  </a:lnTo>
                  <a:lnTo>
                    <a:pt x="16422" y="15679"/>
                  </a:lnTo>
                  <a:lnTo>
                    <a:pt x="16436" y="15695"/>
                  </a:lnTo>
                  <a:lnTo>
                    <a:pt x="16465" y="15711"/>
                  </a:lnTo>
                  <a:lnTo>
                    <a:pt x="16479" y="15711"/>
                  </a:lnTo>
                  <a:lnTo>
                    <a:pt x="16507" y="15711"/>
                  </a:lnTo>
                  <a:lnTo>
                    <a:pt x="16592" y="15711"/>
                  </a:lnTo>
                  <a:lnTo>
                    <a:pt x="16634" y="15726"/>
                  </a:lnTo>
                  <a:lnTo>
                    <a:pt x="16676" y="15742"/>
                  </a:lnTo>
                  <a:lnTo>
                    <a:pt x="16789" y="15836"/>
                  </a:lnTo>
                  <a:lnTo>
                    <a:pt x="16888" y="15898"/>
                  </a:lnTo>
                  <a:lnTo>
                    <a:pt x="17071" y="15992"/>
                  </a:lnTo>
                  <a:lnTo>
                    <a:pt x="17099" y="16024"/>
                  </a:lnTo>
                  <a:lnTo>
                    <a:pt x="17114" y="16055"/>
                  </a:lnTo>
                  <a:lnTo>
                    <a:pt x="17099" y="16086"/>
                  </a:lnTo>
                  <a:lnTo>
                    <a:pt x="17071" y="16118"/>
                  </a:lnTo>
                  <a:lnTo>
                    <a:pt x="17029" y="16149"/>
                  </a:lnTo>
                  <a:lnTo>
                    <a:pt x="17001" y="16165"/>
                  </a:lnTo>
                  <a:lnTo>
                    <a:pt x="17029" y="16180"/>
                  </a:lnTo>
                  <a:lnTo>
                    <a:pt x="17057" y="16180"/>
                  </a:lnTo>
                  <a:lnTo>
                    <a:pt x="17114" y="16180"/>
                  </a:lnTo>
                  <a:lnTo>
                    <a:pt x="17170" y="16196"/>
                  </a:lnTo>
                  <a:lnTo>
                    <a:pt x="17198" y="16227"/>
                  </a:lnTo>
                  <a:lnTo>
                    <a:pt x="17297" y="16274"/>
                  </a:lnTo>
                  <a:lnTo>
                    <a:pt x="17339" y="16306"/>
                  </a:lnTo>
                  <a:lnTo>
                    <a:pt x="17424" y="16321"/>
                  </a:lnTo>
                  <a:lnTo>
                    <a:pt x="17466" y="16321"/>
                  </a:lnTo>
                  <a:lnTo>
                    <a:pt x="17494" y="16290"/>
                  </a:lnTo>
                  <a:lnTo>
                    <a:pt x="17551" y="16212"/>
                  </a:lnTo>
                  <a:lnTo>
                    <a:pt x="17650" y="16149"/>
                  </a:lnTo>
                  <a:lnTo>
                    <a:pt x="17692" y="16118"/>
                  </a:lnTo>
                  <a:lnTo>
                    <a:pt x="17734" y="16118"/>
                  </a:lnTo>
                  <a:lnTo>
                    <a:pt x="17791" y="16118"/>
                  </a:lnTo>
                  <a:lnTo>
                    <a:pt x="17819" y="16149"/>
                  </a:lnTo>
                  <a:lnTo>
                    <a:pt x="17918" y="16212"/>
                  </a:lnTo>
                  <a:lnTo>
                    <a:pt x="18045" y="16353"/>
                  </a:lnTo>
                  <a:lnTo>
                    <a:pt x="18129" y="16431"/>
                  </a:lnTo>
                  <a:lnTo>
                    <a:pt x="18172" y="16447"/>
                  </a:lnTo>
                  <a:lnTo>
                    <a:pt x="18186" y="16462"/>
                  </a:lnTo>
                  <a:lnTo>
                    <a:pt x="18200" y="16447"/>
                  </a:lnTo>
                  <a:lnTo>
                    <a:pt x="18214" y="16447"/>
                  </a:lnTo>
                  <a:lnTo>
                    <a:pt x="18214" y="16415"/>
                  </a:lnTo>
                  <a:lnTo>
                    <a:pt x="18214" y="16306"/>
                  </a:lnTo>
                  <a:lnTo>
                    <a:pt x="18200" y="16259"/>
                  </a:lnTo>
                  <a:lnTo>
                    <a:pt x="18172" y="16227"/>
                  </a:lnTo>
                  <a:lnTo>
                    <a:pt x="18059" y="16196"/>
                  </a:lnTo>
                  <a:lnTo>
                    <a:pt x="18031" y="16165"/>
                  </a:lnTo>
                  <a:lnTo>
                    <a:pt x="18016" y="16118"/>
                  </a:lnTo>
                  <a:lnTo>
                    <a:pt x="18016" y="16086"/>
                  </a:lnTo>
                  <a:lnTo>
                    <a:pt x="18016" y="16024"/>
                  </a:lnTo>
                  <a:lnTo>
                    <a:pt x="18045" y="15977"/>
                  </a:lnTo>
                  <a:lnTo>
                    <a:pt x="18059" y="15961"/>
                  </a:lnTo>
                  <a:lnTo>
                    <a:pt x="18059" y="15945"/>
                  </a:lnTo>
                  <a:lnTo>
                    <a:pt x="18031" y="15930"/>
                  </a:lnTo>
                  <a:lnTo>
                    <a:pt x="17932" y="15883"/>
                  </a:lnTo>
                  <a:lnTo>
                    <a:pt x="17875" y="15851"/>
                  </a:lnTo>
                  <a:lnTo>
                    <a:pt x="17847" y="15804"/>
                  </a:lnTo>
                  <a:lnTo>
                    <a:pt x="17833" y="15773"/>
                  </a:lnTo>
                  <a:lnTo>
                    <a:pt x="17805" y="15711"/>
                  </a:lnTo>
                  <a:lnTo>
                    <a:pt x="17762" y="15679"/>
                  </a:lnTo>
                  <a:lnTo>
                    <a:pt x="17650" y="15601"/>
                  </a:lnTo>
                  <a:lnTo>
                    <a:pt x="17537" y="15538"/>
                  </a:lnTo>
                  <a:lnTo>
                    <a:pt x="17099" y="15413"/>
                  </a:lnTo>
                  <a:lnTo>
                    <a:pt x="17043" y="15413"/>
                  </a:lnTo>
                  <a:lnTo>
                    <a:pt x="17001" y="15444"/>
                  </a:lnTo>
                  <a:lnTo>
                    <a:pt x="16888" y="15523"/>
                  </a:lnTo>
                  <a:lnTo>
                    <a:pt x="16831" y="15554"/>
                  </a:lnTo>
                  <a:lnTo>
                    <a:pt x="16775" y="15554"/>
                  </a:lnTo>
                  <a:lnTo>
                    <a:pt x="16761" y="15554"/>
                  </a:lnTo>
                  <a:lnTo>
                    <a:pt x="16704" y="15554"/>
                  </a:lnTo>
                  <a:lnTo>
                    <a:pt x="16662" y="15523"/>
                  </a:lnTo>
                  <a:lnTo>
                    <a:pt x="16606" y="15444"/>
                  </a:lnTo>
                  <a:lnTo>
                    <a:pt x="16521" y="15366"/>
                  </a:lnTo>
                  <a:lnTo>
                    <a:pt x="16465" y="15303"/>
                  </a:lnTo>
                  <a:lnTo>
                    <a:pt x="16422" y="15272"/>
                  </a:lnTo>
                  <a:lnTo>
                    <a:pt x="16366" y="15256"/>
                  </a:lnTo>
                  <a:lnTo>
                    <a:pt x="16338" y="15256"/>
                  </a:lnTo>
                  <a:lnTo>
                    <a:pt x="16295" y="15272"/>
                  </a:lnTo>
                  <a:lnTo>
                    <a:pt x="16267" y="15303"/>
                  </a:lnTo>
                  <a:lnTo>
                    <a:pt x="16239" y="15350"/>
                  </a:lnTo>
                  <a:close/>
                  <a:moveTo>
                    <a:pt x="18383" y="17997"/>
                  </a:moveTo>
                  <a:lnTo>
                    <a:pt x="18383" y="17997"/>
                  </a:lnTo>
                  <a:lnTo>
                    <a:pt x="18355" y="17935"/>
                  </a:lnTo>
                  <a:lnTo>
                    <a:pt x="18327" y="17888"/>
                  </a:lnTo>
                  <a:lnTo>
                    <a:pt x="18299" y="17856"/>
                  </a:lnTo>
                  <a:lnTo>
                    <a:pt x="18270" y="17794"/>
                  </a:lnTo>
                  <a:lnTo>
                    <a:pt x="18242" y="17684"/>
                  </a:lnTo>
                  <a:lnTo>
                    <a:pt x="18214" y="17637"/>
                  </a:lnTo>
                  <a:lnTo>
                    <a:pt x="18172" y="17606"/>
                  </a:lnTo>
                  <a:lnTo>
                    <a:pt x="18073" y="17574"/>
                  </a:lnTo>
                  <a:lnTo>
                    <a:pt x="17974" y="17512"/>
                  </a:lnTo>
                  <a:lnTo>
                    <a:pt x="17861" y="17433"/>
                  </a:lnTo>
                  <a:lnTo>
                    <a:pt x="17819" y="17386"/>
                  </a:lnTo>
                  <a:lnTo>
                    <a:pt x="17791" y="17340"/>
                  </a:lnTo>
                  <a:lnTo>
                    <a:pt x="17748" y="17073"/>
                  </a:lnTo>
                  <a:lnTo>
                    <a:pt x="17734" y="17026"/>
                  </a:lnTo>
                  <a:lnTo>
                    <a:pt x="17706" y="16979"/>
                  </a:lnTo>
                  <a:lnTo>
                    <a:pt x="17636" y="16901"/>
                  </a:lnTo>
                  <a:lnTo>
                    <a:pt x="17607" y="16854"/>
                  </a:lnTo>
                  <a:lnTo>
                    <a:pt x="17579" y="16807"/>
                  </a:lnTo>
                  <a:lnTo>
                    <a:pt x="17551" y="16682"/>
                  </a:lnTo>
                  <a:lnTo>
                    <a:pt x="17537" y="16666"/>
                  </a:lnTo>
                  <a:lnTo>
                    <a:pt x="17523" y="16666"/>
                  </a:lnTo>
                  <a:lnTo>
                    <a:pt x="17509" y="16666"/>
                  </a:lnTo>
                  <a:lnTo>
                    <a:pt x="17494" y="16666"/>
                  </a:lnTo>
                  <a:lnTo>
                    <a:pt x="17438" y="16744"/>
                  </a:lnTo>
                  <a:lnTo>
                    <a:pt x="17410" y="16791"/>
                  </a:lnTo>
                  <a:lnTo>
                    <a:pt x="17396" y="16838"/>
                  </a:lnTo>
                  <a:lnTo>
                    <a:pt x="17396" y="17105"/>
                  </a:lnTo>
                  <a:lnTo>
                    <a:pt x="17382" y="17167"/>
                  </a:lnTo>
                  <a:lnTo>
                    <a:pt x="17353" y="17214"/>
                  </a:lnTo>
                  <a:lnTo>
                    <a:pt x="17297" y="17277"/>
                  </a:lnTo>
                  <a:lnTo>
                    <a:pt x="17255" y="17308"/>
                  </a:lnTo>
                  <a:lnTo>
                    <a:pt x="17198" y="17324"/>
                  </a:lnTo>
                  <a:lnTo>
                    <a:pt x="17170" y="17324"/>
                  </a:lnTo>
                  <a:lnTo>
                    <a:pt x="17128" y="17308"/>
                  </a:lnTo>
                  <a:lnTo>
                    <a:pt x="17085" y="17261"/>
                  </a:lnTo>
                  <a:lnTo>
                    <a:pt x="17015" y="17136"/>
                  </a:lnTo>
                  <a:lnTo>
                    <a:pt x="16972" y="17105"/>
                  </a:lnTo>
                  <a:lnTo>
                    <a:pt x="16916" y="17089"/>
                  </a:lnTo>
                  <a:lnTo>
                    <a:pt x="16902" y="17089"/>
                  </a:lnTo>
                  <a:lnTo>
                    <a:pt x="16845" y="17073"/>
                  </a:lnTo>
                  <a:lnTo>
                    <a:pt x="16789" y="17058"/>
                  </a:lnTo>
                  <a:lnTo>
                    <a:pt x="16747" y="17042"/>
                  </a:lnTo>
                  <a:lnTo>
                    <a:pt x="16733" y="17026"/>
                  </a:lnTo>
                  <a:lnTo>
                    <a:pt x="16718" y="17011"/>
                  </a:lnTo>
                  <a:lnTo>
                    <a:pt x="16718" y="16979"/>
                  </a:lnTo>
                  <a:lnTo>
                    <a:pt x="16733" y="16948"/>
                  </a:lnTo>
                  <a:lnTo>
                    <a:pt x="16747" y="16917"/>
                  </a:lnTo>
                  <a:lnTo>
                    <a:pt x="16803" y="16807"/>
                  </a:lnTo>
                  <a:lnTo>
                    <a:pt x="16817" y="16760"/>
                  </a:lnTo>
                  <a:lnTo>
                    <a:pt x="16817" y="16744"/>
                  </a:lnTo>
                  <a:lnTo>
                    <a:pt x="16817" y="16713"/>
                  </a:lnTo>
                  <a:lnTo>
                    <a:pt x="16803" y="16697"/>
                  </a:lnTo>
                  <a:lnTo>
                    <a:pt x="16789" y="16697"/>
                  </a:lnTo>
                  <a:lnTo>
                    <a:pt x="16620" y="16650"/>
                  </a:lnTo>
                  <a:lnTo>
                    <a:pt x="16507" y="16635"/>
                  </a:lnTo>
                  <a:lnTo>
                    <a:pt x="16479" y="16635"/>
                  </a:lnTo>
                  <a:lnTo>
                    <a:pt x="16436" y="16635"/>
                  </a:lnTo>
                  <a:lnTo>
                    <a:pt x="16394" y="16666"/>
                  </a:lnTo>
                  <a:lnTo>
                    <a:pt x="16309" y="16729"/>
                  </a:lnTo>
                  <a:lnTo>
                    <a:pt x="16267" y="16760"/>
                  </a:lnTo>
                  <a:lnTo>
                    <a:pt x="16168" y="16807"/>
                  </a:lnTo>
                  <a:lnTo>
                    <a:pt x="16126" y="16838"/>
                  </a:lnTo>
                  <a:lnTo>
                    <a:pt x="16084" y="16870"/>
                  </a:lnTo>
                  <a:lnTo>
                    <a:pt x="16055" y="16917"/>
                  </a:lnTo>
                  <a:lnTo>
                    <a:pt x="16041" y="16948"/>
                  </a:lnTo>
                  <a:lnTo>
                    <a:pt x="16013" y="16995"/>
                  </a:lnTo>
                  <a:lnTo>
                    <a:pt x="15971" y="17011"/>
                  </a:lnTo>
                  <a:lnTo>
                    <a:pt x="15886" y="16979"/>
                  </a:lnTo>
                  <a:lnTo>
                    <a:pt x="15858" y="16964"/>
                  </a:lnTo>
                  <a:lnTo>
                    <a:pt x="15801" y="16948"/>
                  </a:lnTo>
                  <a:lnTo>
                    <a:pt x="15759" y="16964"/>
                  </a:lnTo>
                  <a:lnTo>
                    <a:pt x="15717" y="16979"/>
                  </a:lnTo>
                  <a:lnTo>
                    <a:pt x="15618" y="17042"/>
                  </a:lnTo>
                  <a:lnTo>
                    <a:pt x="15505" y="17136"/>
                  </a:lnTo>
                  <a:lnTo>
                    <a:pt x="15406" y="17199"/>
                  </a:lnTo>
                  <a:lnTo>
                    <a:pt x="15364" y="17214"/>
                  </a:lnTo>
                  <a:lnTo>
                    <a:pt x="15265" y="17277"/>
                  </a:lnTo>
                  <a:lnTo>
                    <a:pt x="15237" y="17293"/>
                  </a:lnTo>
                  <a:lnTo>
                    <a:pt x="15195" y="17324"/>
                  </a:lnTo>
                  <a:lnTo>
                    <a:pt x="15167" y="17386"/>
                  </a:lnTo>
                  <a:lnTo>
                    <a:pt x="15124" y="17496"/>
                  </a:lnTo>
                  <a:lnTo>
                    <a:pt x="15096" y="17527"/>
                  </a:lnTo>
                  <a:lnTo>
                    <a:pt x="15054" y="17543"/>
                  </a:lnTo>
                  <a:lnTo>
                    <a:pt x="15025" y="17543"/>
                  </a:lnTo>
                  <a:lnTo>
                    <a:pt x="14983" y="17559"/>
                  </a:lnTo>
                  <a:lnTo>
                    <a:pt x="14927" y="17590"/>
                  </a:lnTo>
                  <a:lnTo>
                    <a:pt x="14814" y="17668"/>
                  </a:lnTo>
                  <a:lnTo>
                    <a:pt x="14715" y="17731"/>
                  </a:lnTo>
                  <a:lnTo>
                    <a:pt x="14546" y="17825"/>
                  </a:lnTo>
                  <a:lnTo>
                    <a:pt x="14447" y="17903"/>
                  </a:lnTo>
                  <a:lnTo>
                    <a:pt x="14391" y="17966"/>
                  </a:lnTo>
                  <a:lnTo>
                    <a:pt x="14320" y="18060"/>
                  </a:lnTo>
                  <a:lnTo>
                    <a:pt x="14306" y="18107"/>
                  </a:lnTo>
                  <a:lnTo>
                    <a:pt x="14292" y="18170"/>
                  </a:lnTo>
                  <a:lnTo>
                    <a:pt x="14306" y="18217"/>
                  </a:lnTo>
                  <a:lnTo>
                    <a:pt x="14334" y="18326"/>
                  </a:lnTo>
                  <a:lnTo>
                    <a:pt x="14348" y="18452"/>
                  </a:lnTo>
                  <a:lnTo>
                    <a:pt x="14348" y="18483"/>
                  </a:lnTo>
                  <a:lnTo>
                    <a:pt x="14362" y="18608"/>
                  </a:lnTo>
                  <a:lnTo>
                    <a:pt x="14475" y="19016"/>
                  </a:lnTo>
                  <a:lnTo>
                    <a:pt x="14489" y="19141"/>
                  </a:lnTo>
                  <a:lnTo>
                    <a:pt x="14489" y="19172"/>
                  </a:lnTo>
                  <a:lnTo>
                    <a:pt x="14489" y="19297"/>
                  </a:lnTo>
                  <a:lnTo>
                    <a:pt x="14489" y="19485"/>
                  </a:lnTo>
                  <a:lnTo>
                    <a:pt x="14503" y="19532"/>
                  </a:lnTo>
                  <a:lnTo>
                    <a:pt x="14532" y="19579"/>
                  </a:lnTo>
                  <a:lnTo>
                    <a:pt x="14588" y="19658"/>
                  </a:lnTo>
                  <a:lnTo>
                    <a:pt x="14630" y="19689"/>
                  </a:lnTo>
                  <a:lnTo>
                    <a:pt x="14687" y="19689"/>
                  </a:lnTo>
                  <a:lnTo>
                    <a:pt x="14715" y="19689"/>
                  </a:lnTo>
                  <a:lnTo>
                    <a:pt x="14814" y="19673"/>
                  </a:lnTo>
                  <a:lnTo>
                    <a:pt x="14927" y="19642"/>
                  </a:lnTo>
                  <a:lnTo>
                    <a:pt x="15025" y="19595"/>
                  </a:lnTo>
                  <a:lnTo>
                    <a:pt x="15068" y="19564"/>
                  </a:lnTo>
                  <a:lnTo>
                    <a:pt x="15110" y="19548"/>
                  </a:lnTo>
                  <a:lnTo>
                    <a:pt x="15167" y="19548"/>
                  </a:lnTo>
                  <a:lnTo>
                    <a:pt x="15195" y="19548"/>
                  </a:lnTo>
                  <a:lnTo>
                    <a:pt x="15308" y="19517"/>
                  </a:lnTo>
                  <a:lnTo>
                    <a:pt x="15406" y="19485"/>
                  </a:lnTo>
                  <a:lnTo>
                    <a:pt x="15449" y="19454"/>
                  </a:lnTo>
                  <a:lnTo>
                    <a:pt x="15463" y="19423"/>
                  </a:lnTo>
                  <a:lnTo>
                    <a:pt x="15477" y="19391"/>
                  </a:lnTo>
                  <a:lnTo>
                    <a:pt x="15505" y="19360"/>
                  </a:lnTo>
                  <a:lnTo>
                    <a:pt x="15745" y="19266"/>
                  </a:lnTo>
                  <a:lnTo>
                    <a:pt x="15801" y="19250"/>
                  </a:lnTo>
                  <a:lnTo>
                    <a:pt x="15858" y="19235"/>
                  </a:lnTo>
                  <a:lnTo>
                    <a:pt x="16027" y="19235"/>
                  </a:lnTo>
                  <a:lnTo>
                    <a:pt x="16140" y="19250"/>
                  </a:lnTo>
                  <a:lnTo>
                    <a:pt x="16436" y="19297"/>
                  </a:lnTo>
                  <a:lnTo>
                    <a:pt x="16493" y="19329"/>
                  </a:lnTo>
                  <a:lnTo>
                    <a:pt x="16535" y="19360"/>
                  </a:lnTo>
                  <a:lnTo>
                    <a:pt x="16662" y="19501"/>
                  </a:lnTo>
                  <a:lnTo>
                    <a:pt x="16747" y="19579"/>
                  </a:lnTo>
                  <a:lnTo>
                    <a:pt x="16803" y="19658"/>
                  </a:lnTo>
                  <a:lnTo>
                    <a:pt x="16845" y="19689"/>
                  </a:lnTo>
                  <a:lnTo>
                    <a:pt x="16902" y="19689"/>
                  </a:lnTo>
                  <a:lnTo>
                    <a:pt x="16916" y="19689"/>
                  </a:lnTo>
                  <a:lnTo>
                    <a:pt x="16972" y="19705"/>
                  </a:lnTo>
                  <a:lnTo>
                    <a:pt x="17001" y="19752"/>
                  </a:lnTo>
                  <a:lnTo>
                    <a:pt x="17029" y="19799"/>
                  </a:lnTo>
                  <a:lnTo>
                    <a:pt x="17085" y="19893"/>
                  </a:lnTo>
                  <a:lnTo>
                    <a:pt x="17142" y="19955"/>
                  </a:lnTo>
                  <a:lnTo>
                    <a:pt x="17226" y="20034"/>
                  </a:lnTo>
                  <a:lnTo>
                    <a:pt x="17339" y="20128"/>
                  </a:lnTo>
                  <a:lnTo>
                    <a:pt x="17452" y="20175"/>
                  </a:lnTo>
                  <a:lnTo>
                    <a:pt x="17551" y="20206"/>
                  </a:lnTo>
                  <a:lnTo>
                    <a:pt x="17593" y="20222"/>
                  </a:lnTo>
                  <a:lnTo>
                    <a:pt x="17650" y="20206"/>
                  </a:lnTo>
                  <a:lnTo>
                    <a:pt x="17692" y="20190"/>
                  </a:lnTo>
                  <a:lnTo>
                    <a:pt x="17734" y="20175"/>
                  </a:lnTo>
                  <a:lnTo>
                    <a:pt x="17777" y="20206"/>
                  </a:lnTo>
                  <a:lnTo>
                    <a:pt x="17833" y="20269"/>
                  </a:lnTo>
                  <a:lnTo>
                    <a:pt x="17875" y="20300"/>
                  </a:lnTo>
                  <a:lnTo>
                    <a:pt x="17904" y="20316"/>
                  </a:lnTo>
                  <a:lnTo>
                    <a:pt x="17946" y="20300"/>
                  </a:lnTo>
                  <a:lnTo>
                    <a:pt x="17988" y="20269"/>
                  </a:lnTo>
                  <a:lnTo>
                    <a:pt x="18045" y="20206"/>
                  </a:lnTo>
                  <a:lnTo>
                    <a:pt x="18129" y="20128"/>
                  </a:lnTo>
                  <a:lnTo>
                    <a:pt x="18172" y="20112"/>
                  </a:lnTo>
                  <a:lnTo>
                    <a:pt x="18256" y="20081"/>
                  </a:lnTo>
                  <a:lnTo>
                    <a:pt x="18285" y="20065"/>
                  </a:lnTo>
                  <a:lnTo>
                    <a:pt x="18285" y="20018"/>
                  </a:lnTo>
                  <a:lnTo>
                    <a:pt x="18285" y="19987"/>
                  </a:lnTo>
                  <a:lnTo>
                    <a:pt x="18299" y="19924"/>
                  </a:lnTo>
                  <a:lnTo>
                    <a:pt x="18313" y="19877"/>
                  </a:lnTo>
                  <a:lnTo>
                    <a:pt x="18397" y="19673"/>
                  </a:lnTo>
                  <a:lnTo>
                    <a:pt x="18454" y="19564"/>
                  </a:lnTo>
                  <a:lnTo>
                    <a:pt x="18609" y="19063"/>
                  </a:lnTo>
                  <a:lnTo>
                    <a:pt x="18637" y="18937"/>
                  </a:lnTo>
                  <a:lnTo>
                    <a:pt x="18637" y="18765"/>
                  </a:lnTo>
                  <a:lnTo>
                    <a:pt x="18637" y="18640"/>
                  </a:lnTo>
                  <a:lnTo>
                    <a:pt x="18637" y="18530"/>
                  </a:lnTo>
                  <a:lnTo>
                    <a:pt x="18637" y="18405"/>
                  </a:lnTo>
                  <a:lnTo>
                    <a:pt x="18637" y="18373"/>
                  </a:lnTo>
                  <a:lnTo>
                    <a:pt x="18623" y="18326"/>
                  </a:lnTo>
                  <a:lnTo>
                    <a:pt x="18595" y="18279"/>
                  </a:lnTo>
                  <a:lnTo>
                    <a:pt x="18482" y="18201"/>
                  </a:lnTo>
                  <a:lnTo>
                    <a:pt x="18440" y="18154"/>
                  </a:lnTo>
                  <a:lnTo>
                    <a:pt x="18411" y="18107"/>
                  </a:lnTo>
                  <a:lnTo>
                    <a:pt x="18383" y="17997"/>
                  </a:lnTo>
                  <a:close/>
                  <a:moveTo>
                    <a:pt x="17791" y="20613"/>
                  </a:moveTo>
                  <a:lnTo>
                    <a:pt x="17791" y="20613"/>
                  </a:lnTo>
                  <a:lnTo>
                    <a:pt x="17777" y="20629"/>
                  </a:lnTo>
                  <a:lnTo>
                    <a:pt x="17762" y="20629"/>
                  </a:lnTo>
                  <a:lnTo>
                    <a:pt x="17748" y="20660"/>
                  </a:lnTo>
                  <a:lnTo>
                    <a:pt x="17762" y="20676"/>
                  </a:lnTo>
                  <a:lnTo>
                    <a:pt x="17791" y="20786"/>
                  </a:lnTo>
                  <a:lnTo>
                    <a:pt x="17805" y="20911"/>
                  </a:lnTo>
                  <a:lnTo>
                    <a:pt x="17805" y="20942"/>
                  </a:lnTo>
                  <a:lnTo>
                    <a:pt x="17819" y="20989"/>
                  </a:lnTo>
                  <a:lnTo>
                    <a:pt x="17861" y="21020"/>
                  </a:lnTo>
                  <a:lnTo>
                    <a:pt x="17904" y="21052"/>
                  </a:lnTo>
                  <a:lnTo>
                    <a:pt x="17918" y="21052"/>
                  </a:lnTo>
                  <a:lnTo>
                    <a:pt x="17946" y="21052"/>
                  </a:lnTo>
                  <a:lnTo>
                    <a:pt x="17960" y="21036"/>
                  </a:lnTo>
                  <a:lnTo>
                    <a:pt x="17974" y="21020"/>
                  </a:lnTo>
                  <a:lnTo>
                    <a:pt x="17988" y="20973"/>
                  </a:lnTo>
                  <a:lnTo>
                    <a:pt x="18031" y="20864"/>
                  </a:lnTo>
                  <a:lnTo>
                    <a:pt x="18073" y="20754"/>
                  </a:lnTo>
                  <a:lnTo>
                    <a:pt x="18087" y="20629"/>
                  </a:lnTo>
                  <a:lnTo>
                    <a:pt x="18087" y="20613"/>
                  </a:lnTo>
                  <a:lnTo>
                    <a:pt x="18087" y="20582"/>
                  </a:lnTo>
                  <a:lnTo>
                    <a:pt x="18073" y="20566"/>
                  </a:lnTo>
                  <a:lnTo>
                    <a:pt x="18059" y="20566"/>
                  </a:lnTo>
                  <a:lnTo>
                    <a:pt x="18031" y="20566"/>
                  </a:lnTo>
                  <a:lnTo>
                    <a:pt x="18002" y="20598"/>
                  </a:lnTo>
                  <a:lnTo>
                    <a:pt x="17946" y="20613"/>
                  </a:lnTo>
                  <a:lnTo>
                    <a:pt x="17889" y="20613"/>
                  </a:lnTo>
                  <a:lnTo>
                    <a:pt x="17791" y="20613"/>
                  </a:lnTo>
                  <a:close/>
                  <a:moveTo>
                    <a:pt x="17480" y="7503"/>
                  </a:moveTo>
                  <a:lnTo>
                    <a:pt x="17480" y="7503"/>
                  </a:lnTo>
                  <a:lnTo>
                    <a:pt x="17466" y="7471"/>
                  </a:lnTo>
                  <a:lnTo>
                    <a:pt x="17466" y="7503"/>
                  </a:lnTo>
                  <a:lnTo>
                    <a:pt x="17466" y="7534"/>
                  </a:lnTo>
                  <a:lnTo>
                    <a:pt x="17452" y="7644"/>
                  </a:lnTo>
                  <a:lnTo>
                    <a:pt x="17410" y="7769"/>
                  </a:lnTo>
                  <a:lnTo>
                    <a:pt x="17410" y="7816"/>
                  </a:lnTo>
                  <a:lnTo>
                    <a:pt x="17424" y="7879"/>
                  </a:lnTo>
                  <a:lnTo>
                    <a:pt x="17438" y="7926"/>
                  </a:lnTo>
                  <a:lnTo>
                    <a:pt x="17452" y="7973"/>
                  </a:lnTo>
                  <a:lnTo>
                    <a:pt x="17466" y="8035"/>
                  </a:lnTo>
                  <a:lnTo>
                    <a:pt x="17466" y="8521"/>
                  </a:lnTo>
                  <a:lnTo>
                    <a:pt x="17466" y="8646"/>
                  </a:lnTo>
                  <a:lnTo>
                    <a:pt x="17466" y="8756"/>
                  </a:lnTo>
                  <a:lnTo>
                    <a:pt x="17480" y="8803"/>
                  </a:lnTo>
                  <a:lnTo>
                    <a:pt x="17523" y="8834"/>
                  </a:lnTo>
                  <a:lnTo>
                    <a:pt x="17621" y="8881"/>
                  </a:lnTo>
                  <a:lnTo>
                    <a:pt x="17650" y="8881"/>
                  </a:lnTo>
                  <a:lnTo>
                    <a:pt x="17636" y="8850"/>
                  </a:lnTo>
                  <a:lnTo>
                    <a:pt x="17565" y="8725"/>
                  </a:lnTo>
                  <a:lnTo>
                    <a:pt x="17537" y="8662"/>
                  </a:lnTo>
                  <a:lnTo>
                    <a:pt x="17537" y="8599"/>
                  </a:lnTo>
                  <a:lnTo>
                    <a:pt x="17537" y="8568"/>
                  </a:lnTo>
                  <a:lnTo>
                    <a:pt x="17537" y="8521"/>
                  </a:lnTo>
                  <a:lnTo>
                    <a:pt x="17551" y="8458"/>
                  </a:lnTo>
                  <a:lnTo>
                    <a:pt x="17579" y="8411"/>
                  </a:lnTo>
                  <a:lnTo>
                    <a:pt x="17607" y="8380"/>
                  </a:lnTo>
                  <a:lnTo>
                    <a:pt x="17621" y="8380"/>
                  </a:lnTo>
                  <a:lnTo>
                    <a:pt x="17636" y="8396"/>
                  </a:lnTo>
                  <a:lnTo>
                    <a:pt x="17650" y="8411"/>
                  </a:lnTo>
                  <a:lnTo>
                    <a:pt x="17650" y="8380"/>
                  </a:lnTo>
                  <a:lnTo>
                    <a:pt x="17551" y="7879"/>
                  </a:lnTo>
                  <a:lnTo>
                    <a:pt x="17537" y="7753"/>
                  </a:lnTo>
                  <a:lnTo>
                    <a:pt x="17537" y="7738"/>
                  </a:lnTo>
                  <a:lnTo>
                    <a:pt x="17509" y="7612"/>
                  </a:lnTo>
                  <a:lnTo>
                    <a:pt x="17480" y="7503"/>
                  </a:lnTo>
                  <a:close/>
                  <a:moveTo>
                    <a:pt x="17353" y="9163"/>
                  </a:moveTo>
                  <a:lnTo>
                    <a:pt x="17353" y="9163"/>
                  </a:lnTo>
                  <a:lnTo>
                    <a:pt x="17339" y="9210"/>
                  </a:lnTo>
                  <a:lnTo>
                    <a:pt x="17325" y="9257"/>
                  </a:lnTo>
                  <a:lnTo>
                    <a:pt x="17325" y="9367"/>
                  </a:lnTo>
                  <a:lnTo>
                    <a:pt x="17311" y="9429"/>
                  </a:lnTo>
                  <a:lnTo>
                    <a:pt x="17297" y="9492"/>
                  </a:lnTo>
                  <a:lnTo>
                    <a:pt x="17283" y="9523"/>
                  </a:lnTo>
                  <a:lnTo>
                    <a:pt x="17255" y="9586"/>
                  </a:lnTo>
                  <a:lnTo>
                    <a:pt x="17255" y="9649"/>
                  </a:lnTo>
                  <a:lnTo>
                    <a:pt x="17255" y="9680"/>
                  </a:lnTo>
                  <a:lnTo>
                    <a:pt x="17269" y="9696"/>
                  </a:lnTo>
                  <a:lnTo>
                    <a:pt x="17283" y="9680"/>
                  </a:lnTo>
                  <a:lnTo>
                    <a:pt x="17353" y="9555"/>
                  </a:lnTo>
                  <a:lnTo>
                    <a:pt x="17382" y="9539"/>
                  </a:lnTo>
                  <a:lnTo>
                    <a:pt x="17396" y="9539"/>
                  </a:lnTo>
                  <a:lnTo>
                    <a:pt x="17410" y="9539"/>
                  </a:lnTo>
                  <a:lnTo>
                    <a:pt x="17438" y="9555"/>
                  </a:lnTo>
                  <a:lnTo>
                    <a:pt x="17494" y="9617"/>
                  </a:lnTo>
                  <a:lnTo>
                    <a:pt x="17509" y="9633"/>
                  </a:lnTo>
                  <a:lnTo>
                    <a:pt x="17523" y="9633"/>
                  </a:lnTo>
                  <a:lnTo>
                    <a:pt x="17537" y="9617"/>
                  </a:lnTo>
                  <a:lnTo>
                    <a:pt x="17551" y="9602"/>
                  </a:lnTo>
                  <a:lnTo>
                    <a:pt x="17579" y="9555"/>
                  </a:lnTo>
                  <a:lnTo>
                    <a:pt x="17607" y="9508"/>
                  </a:lnTo>
                  <a:lnTo>
                    <a:pt x="17650" y="9476"/>
                  </a:lnTo>
                  <a:lnTo>
                    <a:pt x="17692" y="9461"/>
                  </a:lnTo>
                  <a:lnTo>
                    <a:pt x="17777" y="9382"/>
                  </a:lnTo>
                  <a:lnTo>
                    <a:pt x="17833" y="9320"/>
                  </a:lnTo>
                  <a:lnTo>
                    <a:pt x="17847" y="9304"/>
                  </a:lnTo>
                  <a:lnTo>
                    <a:pt x="17847" y="9288"/>
                  </a:lnTo>
                  <a:lnTo>
                    <a:pt x="17833" y="9273"/>
                  </a:lnTo>
                  <a:lnTo>
                    <a:pt x="17819" y="9273"/>
                  </a:lnTo>
                  <a:lnTo>
                    <a:pt x="17791" y="9273"/>
                  </a:lnTo>
                  <a:lnTo>
                    <a:pt x="17678" y="9257"/>
                  </a:lnTo>
                  <a:lnTo>
                    <a:pt x="17579" y="9226"/>
                  </a:lnTo>
                  <a:lnTo>
                    <a:pt x="17480" y="9163"/>
                  </a:lnTo>
                  <a:lnTo>
                    <a:pt x="17438" y="9147"/>
                  </a:lnTo>
                  <a:lnTo>
                    <a:pt x="17396" y="9147"/>
                  </a:lnTo>
                  <a:lnTo>
                    <a:pt x="17353" y="9163"/>
                  </a:lnTo>
                  <a:close/>
                  <a:moveTo>
                    <a:pt x="17198" y="10056"/>
                  </a:moveTo>
                  <a:lnTo>
                    <a:pt x="17198" y="10056"/>
                  </a:lnTo>
                  <a:lnTo>
                    <a:pt x="17156" y="10181"/>
                  </a:lnTo>
                  <a:lnTo>
                    <a:pt x="17142" y="10213"/>
                  </a:lnTo>
                  <a:lnTo>
                    <a:pt x="17114" y="10260"/>
                  </a:lnTo>
                  <a:lnTo>
                    <a:pt x="17071" y="10307"/>
                  </a:lnTo>
                  <a:lnTo>
                    <a:pt x="17029" y="10322"/>
                  </a:lnTo>
                  <a:lnTo>
                    <a:pt x="16930" y="10385"/>
                  </a:lnTo>
                  <a:lnTo>
                    <a:pt x="16747" y="10542"/>
                  </a:lnTo>
                  <a:lnTo>
                    <a:pt x="16704" y="10573"/>
                  </a:lnTo>
                  <a:lnTo>
                    <a:pt x="16648" y="10573"/>
                  </a:lnTo>
                  <a:lnTo>
                    <a:pt x="16620" y="10573"/>
                  </a:lnTo>
                  <a:lnTo>
                    <a:pt x="16507" y="10604"/>
                  </a:lnTo>
                  <a:lnTo>
                    <a:pt x="16408" y="10636"/>
                  </a:lnTo>
                  <a:lnTo>
                    <a:pt x="16366" y="10667"/>
                  </a:lnTo>
                  <a:lnTo>
                    <a:pt x="16352" y="10698"/>
                  </a:lnTo>
                  <a:lnTo>
                    <a:pt x="16380" y="10792"/>
                  </a:lnTo>
                  <a:lnTo>
                    <a:pt x="16408" y="10902"/>
                  </a:lnTo>
                  <a:lnTo>
                    <a:pt x="16422" y="10917"/>
                  </a:lnTo>
                  <a:lnTo>
                    <a:pt x="16436" y="10933"/>
                  </a:lnTo>
                  <a:lnTo>
                    <a:pt x="16450" y="10933"/>
                  </a:lnTo>
                  <a:lnTo>
                    <a:pt x="16465" y="10917"/>
                  </a:lnTo>
                  <a:lnTo>
                    <a:pt x="16521" y="10855"/>
                  </a:lnTo>
                  <a:lnTo>
                    <a:pt x="16563" y="10823"/>
                  </a:lnTo>
                  <a:lnTo>
                    <a:pt x="16606" y="10808"/>
                  </a:lnTo>
                  <a:lnTo>
                    <a:pt x="16634" y="10792"/>
                  </a:lnTo>
                  <a:lnTo>
                    <a:pt x="16662" y="10777"/>
                  </a:lnTo>
                  <a:lnTo>
                    <a:pt x="16690" y="10761"/>
                  </a:lnTo>
                  <a:lnTo>
                    <a:pt x="16704" y="10777"/>
                  </a:lnTo>
                  <a:lnTo>
                    <a:pt x="16718" y="10777"/>
                  </a:lnTo>
                  <a:lnTo>
                    <a:pt x="16747" y="10761"/>
                  </a:lnTo>
                  <a:lnTo>
                    <a:pt x="16803" y="10698"/>
                  </a:lnTo>
                  <a:lnTo>
                    <a:pt x="16845" y="10667"/>
                  </a:lnTo>
                  <a:lnTo>
                    <a:pt x="16874" y="10651"/>
                  </a:lnTo>
                  <a:lnTo>
                    <a:pt x="16958" y="10651"/>
                  </a:lnTo>
                  <a:lnTo>
                    <a:pt x="16987" y="10651"/>
                  </a:lnTo>
                  <a:lnTo>
                    <a:pt x="17085" y="10651"/>
                  </a:lnTo>
                  <a:lnTo>
                    <a:pt x="17156" y="10651"/>
                  </a:lnTo>
                  <a:lnTo>
                    <a:pt x="17184" y="10651"/>
                  </a:lnTo>
                  <a:lnTo>
                    <a:pt x="17212" y="10620"/>
                  </a:lnTo>
                  <a:lnTo>
                    <a:pt x="17240" y="10573"/>
                  </a:lnTo>
                  <a:lnTo>
                    <a:pt x="17255" y="10510"/>
                  </a:lnTo>
                  <a:lnTo>
                    <a:pt x="17255" y="10416"/>
                  </a:lnTo>
                  <a:lnTo>
                    <a:pt x="17255" y="10354"/>
                  </a:lnTo>
                  <a:lnTo>
                    <a:pt x="17283" y="10291"/>
                  </a:lnTo>
                  <a:lnTo>
                    <a:pt x="17297" y="10244"/>
                  </a:lnTo>
                  <a:lnTo>
                    <a:pt x="17339" y="10134"/>
                  </a:lnTo>
                  <a:lnTo>
                    <a:pt x="17367" y="10025"/>
                  </a:lnTo>
                  <a:lnTo>
                    <a:pt x="17382" y="9962"/>
                  </a:lnTo>
                  <a:lnTo>
                    <a:pt x="17353" y="9915"/>
                  </a:lnTo>
                  <a:lnTo>
                    <a:pt x="17283" y="9790"/>
                  </a:lnTo>
                  <a:lnTo>
                    <a:pt x="17269" y="9758"/>
                  </a:lnTo>
                  <a:lnTo>
                    <a:pt x="17255" y="9758"/>
                  </a:lnTo>
                  <a:lnTo>
                    <a:pt x="17255" y="9774"/>
                  </a:lnTo>
                  <a:lnTo>
                    <a:pt x="17240" y="9868"/>
                  </a:lnTo>
                  <a:lnTo>
                    <a:pt x="17198" y="10056"/>
                  </a:lnTo>
                  <a:close/>
                </a:path>
              </a:pathLst>
            </a:custGeom>
            <a:solidFill>
              <a:srgbClr val="576671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19075" eaLnBrk="1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rgbClr val="9496A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900" kern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  <p:sp>
          <p:nvSpPr>
            <p:cNvPr id="42" name="形状"/>
            <p:cNvSpPr/>
            <p:nvPr/>
          </p:nvSpPr>
          <p:spPr>
            <a:xfrm>
              <a:off x="0" y="76029"/>
              <a:ext cx="5593245" cy="7648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3" y="2111"/>
                  </a:moveTo>
                  <a:lnTo>
                    <a:pt x="16012" y="2147"/>
                  </a:lnTo>
                  <a:lnTo>
                    <a:pt x="16012" y="2169"/>
                  </a:lnTo>
                  <a:lnTo>
                    <a:pt x="16012" y="2204"/>
                  </a:lnTo>
                  <a:lnTo>
                    <a:pt x="15983" y="2219"/>
                  </a:lnTo>
                  <a:lnTo>
                    <a:pt x="15983" y="2240"/>
                  </a:lnTo>
                  <a:lnTo>
                    <a:pt x="15963" y="2254"/>
                  </a:lnTo>
                  <a:lnTo>
                    <a:pt x="15983" y="2290"/>
                  </a:lnTo>
                  <a:lnTo>
                    <a:pt x="15983" y="2312"/>
                  </a:lnTo>
                  <a:lnTo>
                    <a:pt x="16031" y="2348"/>
                  </a:lnTo>
                  <a:lnTo>
                    <a:pt x="16061" y="2383"/>
                  </a:lnTo>
                  <a:lnTo>
                    <a:pt x="16110" y="2398"/>
                  </a:lnTo>
                  <a:lnTo>
                    <a:pt x="16129" y="2419"/>
                  </a:lnTo>
                  <a:lnTo>
                    <a:pt x="16178" y="2433"/>
                  </a:lnTo>
                  <a:lnTo>
                    <a:pt x="16256" y="2433"/>
                  </a:lnTo>
                  <a:lnTo>
                    <a:pt x="16305" y="2433"/>
                  </a:lnTo>
                  <a:lnTo>
                    <a:pt x="16403" y="2433"/>
                  </a:lnTo>
                  <a:lnTo>
                    <a:pt x="16481" y="2419"/>
                  </a:lnTo>
                  <a:lnTo>
                    <a:pt x="16579" y="2419"/>
                  </a:lnTo>
                  <a:lnTo>
                    <a:pt x="16647" y="2419"/>
                  </a:lnTo>
                  <a:lnTo>
                    <a:pt x="16725" y="2419"/>
                  </a:lnTo>
                  <a:lnTo>
                    <a:pt x="16793" y="2433"/>
                  </a:lnTo>
                  <a:lnTo>
                    <a:pt x="16842" y="2455"/>
                  </a:lnTo>
                  <a:lnTo>
                    <a:pt x="16891" y="2491"/>
                  </a:lnTo>
                  <a:lnTo>
                    <a:pt x="16920" y="2548"/>
                  </a:lnTo>
                  <a:lnTo>
                    <a:pt x="16969" y="2598"/>
                  </a:lnTo>
                  <a:lnTo>
                    <a:pt x="16999" y="2634"/>
                  </a:lnTo>
                  <a:lnTo>
                    <a:pt x="17047" y="2670"/>
                  </a:lnTo>
                  <a:lnTo>
                    <a:pt x="17096" y="2705"/>
                  </a:lnTo>
                  <a:lnTo>
                    <a:pt x="17116" y="2763"/>
                  </a:lnTo>
                  <a:lnTo>
                    <a:pt x="17165" y="2798"/>
                  </a:lnTo>
                  <a:lnTo>
                    <a:pt x="17194" y="2870"/>
                  </a:lnTo>
                  <a:lnTo>
                    <a:pt x="17194" y="2942"/>
                  </a:lnTo>
                  <a:lnTo>
                    <a:pt x="17194" y="3035"/>
                  </a:lnTo>
                  <a:lnTo>
                    <a:pt x="17165" y="3085"/>
                  </a:lnTo>
                  <a:lnTo>
                    <a:pt x="17165" y="3142"/>
                  </a:lnTo>
                  <a:lnTo>
                    <a:pt x="17165" y="3178"/>
                  </a:lnTo>
                  <a:lnTo>
                    <a:pt x="17165" y="3214"/>
                  </a:lnTo>
                  <a:lnTo>
                    <a:pt x="17165" y="3228"/>
                  </a:lnTo>
                  <a:lnTo>
                    <a:pt x="17194" y="3228"/>
                  </a:lnTo>
                  <a:lnTo>
                    <a:pt x="17243" y="3249"/>
                  </a:lnTo>
                  <a:lnTo>
                    <a:pt x="17292" y="3249"/>
                  </a:lnTo>
                  <a:lnTo>
                    <a:pt x="17341" y="3249"/>
                  </a:lnTo>
                  <a:lnTo>
                    <a:pt x="17360" y="3264"/>
                  </a:lnTo>
                  <a:lnTo>
                    <a:pt x="17409" y="3264"/>
                  </a:lnTo>
                  <a:lnTo>
                    <a:pt x="17409" y="3285"/>
                  </a:lnTo>
                  <a:lnTo>
                    <a:pt x="17409" y="3299"/>
                  </a:lnTo>
                  <a:lnTo>
                    <a:pt x="17389" y="3321"/>
                  </a:lnTo>
                  <a:lnTo>
                    <a:pt x="17311" y="3321"/>
                  </a:lnTo>
                  <a:lnTo>
                    <a:pt x="17262" y="3335"/>
                  </a:lnTo>
                  <a:lnTo>
                    <a:pt x="17243" y="3357"/>
                  </a:lnTo>
                  <a:lnTo>
                    <a:pt x="17243" y="3371"/>
                  </a:lnTo>
                  <a:lnTo>
                    <a:pt x="17262" y="3371"/>
                  </a:lnTo>
                  <a:lnTo>
                    <a:pt x="17292" y="3392"/>
                  </a:lnTo>
                  <a:lnTo>
                    <a:pt x="17341" y="3414"/>
                  </a:lnTo>
                  <a:lnTo>
                    <a:pt x="17360" y="3414"/>
                  </a:lnTo>
                  <a:lnTo>
                    <a:pt x="17341" y="3414"/>
                  </a:lnTo>
                  <a:lnTo>
                    <a:pt x="17292" y="3414"/>
                  </a:lnTo>
                  <a:lnTo>
                    <a:pt x="17243" y="3428"/>
                  </a:lnTo>
                  <a:lnTo>
                    <a:pt x="17214" y="3450"/>
                  </a:lnTo>
                  <a:lnTo>
                    <a:pt x="17165" y="3464"/>
                  </a:lnTo>
                  <a:lnTo>
                    <a:pt x="17145" y="3485"/>
                  </a:lnTo>
                  <a:lnTo>
                    <a:pt x="17145" y="3500"/>
                  </a:lnTo>
                  <a:lnTo>
                    <a:pt x="17165" y="3536"/>
                  </a:lnTo>
                  <a:lnTo>
                    <a:pt x="17214" y="3557"/>
                  </a:lnTo>
                  <a:lnTo>
                    <a:pt x="17262" y="3571"/>
                  </a:lnTo>
                  <a:lnTo>
                    <a:pt x="17311" y="3593"/>
                  </a:lnTo>
                  <a:lnTo>
                    <a:pt x="17389" y="3593"/>
                  </a:lnTo>
                  <a:lnTo>
                    <a:pt x="17438" y="3593"/>
                  </a:lnTo>
                  <a:lnTo>
                    <a:pt x="17487" y="3571"/>
                  </a:lnTo>
                  <a:lnTo>
                    <a:pt x="17507" y="3557"/>
                  </a:lnTo>
                  <a:lnTo>
                    <a:pt x="17536" y="3536"/>
                  </a:lnTo>
                  <a:lnTo>
                    <a:pt x="17565" y="3521"/>
                  </a:lnTo>
                  <a:lnTo>
                    <a:pt x="17585" y="3500"/>
                  </a:lnTo>
                  <a:lnTo>
                    <a:pt x="17585" y="3485"/>
                  </a:lnTo>
                  <a:lnTo>
                    <a:pt x="17614" y="3464"/>
                  </a:lnTo>
                  <a:lnTo>
                    <a:pt x="17634" y="3464"/>
                  </a:lnTo>
                  <a:lnTo>
                    <a:pt x="17663" y="3464"/>
                  </a:lnTo>
                  <a:lnTo>
                    <a:pt x="17683" y="3450"/>
                  </a:lnTo>
                  <a:lnTo>
                    <a:pt x="17731" y="3485"/>
                  </a:lnTo>
                  <a:lnTo>
                    <a:pt x="17731" y="3536"/>
                  </a:lnTo>
                  <a:lnTo>
                    <a:pt x="17731" y="3607"/>
                  </a:lnTo>
                  <a:lnTo>
                    <a:pt x="17712" y="3664"/>
                  </a:lnTo>
                  <a:lnTo>
                    <a:pt x="17683" y="3679"/>
                  </a:lnTo>
                  <a:lnTo>
                    <a:pt x="17634" y="3679"/>
                  </a:lnTo>
                  <a:lnTo>
                    <a:pt x="17614" y="3700"/>
                  </a:lnTo>
                  <a:lnTo>
                    <a:pt x="17565" y="3715"/>
                  </a:lnTo>
                  <a:lnTo>
                    <a:pt x="17507" y="3736"/>
                  </a:lnTo>
                  <a:lnTo>
                    <a:pt x="17458" y="3772"/>
                  </a:lnTo>
                  <a:lnTo>
                    <a:pt x="17438" y="3786"/>
                  </a:lnTo>
                  <a:lnTo>
                    <a:pt x="17389" y="3808"/>
                  </a:lnTo>
                  <a:lnTo>
                    <a:pt x="17360" y="3843"/>
                  </a:lnTo>
                  <a:lnTo>
                    <a:pt x="17360" y="3901"/>
                  </a:lnTo>
                  <a:lnTo>
                    <a:pt x="17341" y="3972"/>
                  </a:lnTo>
                  <a:lnTo>
                    <a:pt x="17311" y="4044"/>
                  </a:lnTo>
                  <a:lnTo>
                    <a:pt x="17311" y="4094"/>
                  </a:lnTo>
                  <a:lnTo>
                    <a:pt x="17311" y="4165"/>
                  </a:lnTo>
                  <a:lnTo>
                    <a:pt x="17341" y="4201"/>
                  </a:lnTo>
                  <a:lnTo>
                    <a:pt x="17341" y="4244"/>
                  </a:lnTo>
                  <a:lnTo>
                    <a:pt x="17360" y="4280"/>
                  </a:lnTo>
                  <a:lnTo>
                    <a:pt x="17409" y="4294"/>
                  </a:lnTo>
                  <a:lnTo>
                    <a:pt x="17458" y="4330"/>
                  </a:lnTo>
                  <a:lnTo>
                    <a:pt x="17507" y="4351"/>
                  </a:lnTo>
                  <a:lnTo>
                    <a:pt x="17536" y="4387"/>
                  </a:lnTo>
                  <a:lnTo>
                    <a:pt x="17585" y="4423"/>
                  </a:lnTo>
                  <a:lnTo>
                    <a:pt x="17614" y="4473"/>
                  </a:lnTo>
                  <a:lnTo>
                    <a:pt x="17614" y="4509"/>
                  </a:lnTo>
                  <a:lnTo>
                    <a:pt x="17614" y="4566"/>
                  </a:lnTo>
                  <a:lnTo>
                    <a:pt x="17634" y="4602"/>
                  </a:lnTo>
                  <a:lnTo>
                    <a:pt x="17683" y="4638"/>
                  </a:lnTo>
                  <a:lnTo>
                    <a:pt x="17731" y="4674"/>
                  </a:lnTo>
                  <a:lnTo>
                    <a:pt x="17780" y="4709"/>
                  </a:lnTo>
                  <a:lnTo>
                    <a:pt x="17829" y="4731"/>
                  </a:lnTo>
                  <a:lnTo>
                    <a:pt x="17907" y="4767"/>
                  </a:lnTo>
                  <a:lnTo>
                    <a:pt x="17956" y="4802"/>
                  </a:lnTo>
                  <a:lnTo>
                    <a:pt x="18005" y="4817"/>
                  </a:lnTo>
                  <a:lnTo>
                    <a:pt x="18054" y="4852"/>
                  </a:lnTo>
                  <a:lnTo>
                    <a:pt x="18132" y="4888"/>
                  </a:lnTo>
                  <a:lnTo>
                    <a:pt x="18200" y="4946"/>
                  </a:lnTo>
                  <a:lnTo>
                    <a:pt x="18278" y="4960"/>
                  </a:lnTo>
                  <a:lnTo>
                    <a:pt x="18376" y="4996"/>
                  </a:lnTo>
                  <a:lnTo>
                    <a:pt x="18445" y="4996"/>
                  </a:lnTo>
                  <a:lnTo>
                    <a:pt x="18523" y="4996"/>
                  </a:lnTo>
                  <a:lnTo>
                    <a:pt x="18591" y="4981"/>
                  </a:lnTo>
                  <a:lnTo>
                    <a:pt x="18640" y="4981"/>
                  </a:lnTo>
                  <a:lnTo>
                    <a:pt x="18699" y="4981"/>
                  </a:lnTo>
                  <a:lnTo>
                    <a:pt x="18747" y="4981"/>
                  </a:lnTo>
                  <a:lnTo>
                    <a:pt x="18796" y="4996"/>
                  </a:lnTo>
                  <a:lnTo>
                    <a:pt x="18816" y="5017"/>
                  </a:lnTo>
                  <a:lnTo>
                    <a:pt x="18845" y="5031"/>
                  </a:lnTo>
                  <a:lnTo>
                    <a:pt x="18865" y="5053"/>
                  </a:lnTo>
                  <a:lnTo>
                    <a:pt x="18865" y="5067"/>
                  </a:lnTo>
                  <a:lnTo>
                    <a:pt x="18894" y="5067"/>
                  </a:lnTo>
                  <a:lnTo>
                    <a:pt x="18913" y="5089"/>
                  </a:lnTo>
                  <a:lnTo>
                    <a:pt x="18943" y="5089"/>
                  </a:lnTo>
                  <a:lnTo>
                    <a:pt x="18992" y="5089"/>
                  </a:lnTo>
                  <a:lnTo>
                    <a:pt x="19040" y="5089"/>
                  </a:lnTo>
                  <a:lnTo>
                    <a:pt x="19089" y="5089"/>
                  </a:lnTo>
                  <a:lnTo>
                    <a:pt x="19109" y="5089"/>
                  </a:lnTo>
                  <a:lnTo>
                    <a:pt x="19187" y="5067"/>
                  </a:lnTo>
                  <a:lnTo>
                    <a:pt x="19207" y="5067"/>
                  </a:lnTo>
                  <a:lnTo>
                    <a:pt x="19255" y="5053"/>
                  </a:lnTo>
                  <a:lnTo>
                    <a:pt x="19314" y="5031"/>
                  </a:lnTo>
                  <a:lnTo>
                    <a:pt x="19334" y="5017"/>
                  </a:lnTo>
                  <a:lnTo>
                    <a:pt x="19363" y="4996"/>
                  </a:lnTo>
                  <a:lnTo>
                    <a:pt x="19382" y="4960"/>
                  </a:lnTo>
                  <a:lnTo>
                    <a:pt x="19382" y="4946"/>
                  </a:lnTo>
                  <a:lnTo>
                    <a:pt x="19382" y="4874"/>
                  </a:lnTo>
                  <a:lnTo>
                    <a:pt x="19382" y="4817"/>
                  </a:lnTo>
                  <a:lnTo>
                    <a:pt x="19382" y="4781"/>
                  </a:lnTo>
                  <a:lnTo>
                    <a:pt x="19382" y="4767"/>
                  </a:lnTo>
                  <a:lnTo>
                    <a:pt x="19382" y="4731"/>
                  </a:lnTo>
                  <a:lnTo>
                    <a:pt x="19412" y="4709"/>
                  </a:lnTo>
                  <a:lnTo>
                    <a:pt x="19431" y="4695"/>
                  </a:lnTo>
                  <a:lnTo>
                    <a:pt x="19461" y="4674"/>
                  </a:lnTo>
                  <a:lnTo>
                    <a:pt x="19480" y="4638"/>
                  </a:lnTo>
                  <a:lnTo>
                    <a:pt x="19461" y="4581"/>
                  </a:lnTo>
                  <a:lnTo>
                    <a:pt x="19431" y="4530"/>
                  </a:lnTo>
                  <a:lnTo>
                    <a:pt x="19431" y="4495"/>
                  </a:lnTo>
                  <a:lnTo>
                    <a:pt x="19461" y="4473"/>
                  </a:lnTo>
                  <a:lnTo>
                    <a:pt x="19480" y="4437"/>
                  </a:lnTo>
                  <a:lnTo>
                    <a:pt x="19529" y="4402"/>
                  </a:lnTo>
                  <a:lnTo>
                    <a:pt x="19578" y="4351"/>
                  </a:lnTo>
                  <a:lnTo>
                    <a:pt x="19607" y="4294"/>
                  </a:lnTo>
                  <a:lnTo>
                    <a:pt x="19627" y="4244"/>
                  </a:lnTo>
                  <a:lnTo>
                    <a:pt x="19656" y="4187"/>
                  </a:lnTo>
                  <a:lnTo>
                    <a:pt x="19627" y="4151"/>
                  </a:lnTo>
                  <a:lnTo>
                    <a:pt x="19627" y="4094"/>
                  </a:lnTo>
                  <a:lnTo>
                    <a:pt x="19656" y="4044"/>
                  </a:lnTo>
                  <a:lnTo>
                    <a:pt x="19675" y="4008"/>
                  </a:lnTo>
                  <a:lnTo>
                    <a:pt x="19754" y="3951"/>
                  </a:lnTo>
                  <a:lnTo>
                    <a:pt x="19802" y="3901"/>
                  </a:lnTo>
                  <a:lnTo>
                    <a:pt x="19881" y="3865"/>
                  </a:lnTo>
                  <a:lnTo>
                    <a:pt x="19949" y="3829"/>
                  </a:lnTo>
                  <a:lnTo>
                    <a:pt x="19998" y="3808"/>
                  </a:lnTo>
                  <a:lnTo>
                    <a:pt x="20047" y="3786"/>
                  </a:lnTo>
                  <a:lnTo>
                    <a:pt x="20096" y="3772"/>
                  </a:lnTo>
                  <a:lnTo>
                    <a:pt x="20174" y="3750"/>
                  </a:lnTo>
                  <a:lnTo>
                    <a:pt x="20242" y="3700"/>
                  </a:lnTo>
                  <a:lnTo>
                    <a:pt x="20320" y="3664"/>
                  </a:lnTo>
                  <a:lnTo>
                    <a:pt x="20389" y="3593"/>
                  </a:lnTo>
                  <a:lnTo>
                    <a:pt x="20447" y="3536"/>
                  </a:lnTo>
                  <a:lnTo>
                    <a:pt x="20496" y="3464"/>
                  </a:lnTo>
                  <a:lnTo>
                    <a:pt x="20516" y="3392"/>
                  </a:lnTo>
                  <a:lnTo>
                    <a:pt x="20564" y="3335"/>
                  </a:lnTo>
                  <a:lnTo>
                    <a:pt x="20594" y="3299"/>
                  </a:lnTo>
                  <a:lnTo>
                    <a:pt x="20594" y="3264"/>
                  </a:lnTo>
                  <a:lnTo>
                    <a:pt x="20643" y="3249"/>
                  </a:lnTo>
                  <a:lnTo>
                    <a:pt x="20691" y="3228"/>
                  </a:lnTo>
                  <a:lnTo>
                    <a:pt x="20740" y="3214"/>
                  </a:lnTo>
                  <a:lnTo>
                    <a:pt x="20760" y="3192"/>
                  </a:lnTo>
                  <a:lnTo>
                    <a:pt x="20809" y="3178"/>
                  </a:lnTo>
                  <a:lnTo>
                    <a:pt x="20858" y="3142"/>
                  </a:lnTo>
                  <a:lnTo>
                    <a:pt x="20906" y="3106"/>
                  </a:lnTo>
                  <a:lnTo>
                    <a:pt x="20985" y="3070"/>
                  </a:lnTo>
                  <a:lnTo>
                    <a:pt x="21063" y="3035"/>
                  </a:lnTo>
                  <a:lnTo>
                    <a:pt x="21131" y="2977"/>
                  </a:lnTo>
                  <a:lnTo>
                    <a:pt x="21209" y="2942"/>
                  </a:lnTo>
                  <a:lnTo>
                    <a:pt x="21258" y="2884"/>
                  </a:lnTo>
                  <a:lnTo>
                    <a:pt x="21326" y="2834"/>
                  </a:lnTo>
                  <a:lnTo>
                    <a:pt x="21405" y="2798"/>
                  </a:lnTo>
                  <a:lnTo>
                    <a:pt x="21453" y="2763"/>
                  </a:lnTo>
                  <a:lnTo>
                    <a:pt x="21473" y="2705"/>
                  </a:lnTo>
                  <a:lnTo>
                    <a:pt x="21522" y="2691"/>
                  </a:lnTo>
                  <a:lnTo>
                    <a:pt x="21522" y="2655"/>
                  </a:lnTo>
                  <a:lnTo>
                    <a:pt x="21551" y="2634"/>
                  </a:lnTo>
                  <a:lnTo>
                    <a:pt x="21522" y="2619"/>
                  </a:lnTo>
                  <a:lnTo>
                    <a:pt x="21453" y="2598"/>
                  </a:lnTo>
                  <a:lnTo>
                    <a:pt x="21375" y="2598"/>
                  </a:lnTo>
                  <a:lnTo>
                    <a:pt x="21278" y="2619"/>
                  </a:lnTo>
                  <a:lnTo>
                    <a:pt x="21180" y="2634"/>
                  </a:lnTo>
                  <a:lnTo>
                    <a:pt x="21112" y="2655"/>
                  </a:lnTo>
                  <a:lnTo>
                    <a:pt x="21004" y="2691"/>
                  </a:lnTo>
                  <a:lnTo>
                    <a:pt x="20936" y="2727"/>
                  </a:lnTo>
                  <a:lnTo>
                    <a:pt x="20906" y="2741"/>
                  </a:lnTo>
                  <a:lnTo>
                    <a:pt x="20906" y="2727"/>
                  </a:lnTo>
                  <a:lnTo>
                    <a:pt x="20936" y="2705"/>
                  </a:lnTo>
                  <a:lnTo>
                    <a:pt x="20955" y="2691"/>
                  </a:lnTo>
                  <a:lnTo>
                    <a:pt x="20955" y="2655"/>
                  </a:lnTo>
                  <a:lnTo>
                    <a:pt x="20936" y="2619"/>
                  </a:lnTo>
                  <a:lnTo>
                    <a:pt x="20887" y="2619"/>
                  </a:lnTo>
                  <a:lnTo>
                    <a:pt x="20789" y="2619"/>
                  </a:lnTo>
                  <a:lnTo>
                    <a:pt x="20760" y="2634"/>
                  </a:lnTo>
                  <a:lnTo>
                    <a:pt x="20760" y="2619"/>
                  </a:lnTo>
                  <a:lnTo>
                    <a:pt x="20809" y="2598"/>
                  </a:lnTo>
                  <a:lnTo>
                    <a:pt x="20906" y="2562"/>
                  </a:lnTo>
                  <a:lnTo>
                    <a:pt x="21004" y="2548"/>
                  </a:lnTo>
                  <a:lnTo>
                    <a:pt x="21082" y="2526"/>
                  </a:lnTo>
                  <a:lnTo>
                    <a:pt x="21160" y="2505"/>
                  </a:lnTo>
                  <a:lnTo>
                    <a:pt x="21209" y="2526"/>
                  </a:lnTo>
                  <a:lnTo>
                    <a:pt x="21229" y="2526"/>
                  </a:lnTo>
                  <a:lnTo>
                    <a:pt x="21278" y="2548"/>
                  </a:lnTo>
                  <a:lnTo>
                    <a:pt x="21326" y="2526"/>
                  </a:lnTo>
                  <a:lnTo>
                    <a:pt x="21375" y="2526"/>
                  </a:lnTo>
                  <a:lnTo>
                    <a:pt x="21424" y="2505"/>
                  </a:lnTo>
                  <a:lnTo>
                    <a:pt x="21473" y="2469"/>
                  </a:lnTo>
                  <a:lnTo>
                    <a:pt x="21502" y="2455"/>
                  </a:lnTo>
                  <a:lnTo>
                    <a:pt x="21502" y="2419"/>
                  </a:lnTo>
                  <a:lnTo>
                    <a:pt x="21473" y="2383"/>
                  </a:lnTo>
                  <a:lnTo>
                    <a:pt x="21453" y="2362"/>
                  </a:lnTo>
                  <a:lnTo>
                    <a:pt x="21424" y="2348"/>
                  </a:lnTo>
                  <a:lnTo>
                    <a:pt x="21375" y="2326"/>
                  </a:lnTo>
                  <a:lnTo>
                    <a:pt x="21326" y="2326"/>
                  </a:lnTo>
                  <a:lnTo>
                    <a:pt x="21258" y="2312"/>
                  </a:lnTo>
                  <a:lnTo>
                    <a:pt x="21180" y="2312"/>
                  </a:lnTo>
                  <a:lnTo>
                    <a:pt x="21112" y="2312"/>
                  </a:lnTo>
                  <a:lnTo>
                    <a:pt x="21033" y="2312"/>
                  </a:lnTo>
                  <a:lnTo>
                    <a:pt x="20955" y="2312"/>
                  </a:lnTo>
                  <a:lnTo>
                    <a:pt x="20906" y="2312"/>
                  </a:lnTo>
                  <a:lnTo>
                    <a:pt x="20887" y="2326"/>
                  </a:lnTo>
                  <a:lnTo>
                    <a:pt x="20858" y="2326"/>
                  </a:lnTo>
                  <a:lnTo>
                    <a:pt x="20858" y="2312"/>
                  </a:lnTo>
                  <a:lnTo>
                    <a:pt x="20887" y="2290"/>
                  </a:lnTo>
                  <a:lnTo>
                    <a:pt x="20936" y="2276"/>
                  </a:lnTo>
                  <a:lnTo>
                    <a:pt x="20985" y="2276"/>
                  </a:lnTo>
                  <a:lnTo>
                    <a:pt x="21033" y="2276"/>
                  </a:lnTo>
                  <a:lnTo>
                    <a:pt x="21082" y="2276"/>
                  </a:lnTo>
                  <a:lnTo>
                    <a:pt x="21112" y="2254"/>
                  </a:lnTo>
                  <a:lnTo>
                    <a:pt x="21112" y="2240"/>
                  </a:lnTo>
                  <a:lnTo>
                    <a:pt x="21063" y="2219"/>
                  </a:lnTo>
                  <a:lnTo>
                    <a:pt x="21004" y="2204"/>
                  </a:lnTo>
                  <a:lnTo>
                    <a:pt x="20955" y="2183"/>
                  </a:lnTo>
                  <a:lnTo>
                    <a:pt x="20906" y="2169"/>
                  </a:lnTo>
                  <a:lnTo>
                    <a:pt x="20858" y="2169"/>
                  </a:lnTo>
                  <a:lnTo>
                    <a:pt x="20838" y="2147"/>
                  </a:lnTo>
                  <a:lnTo>
                    <a:pt x="20838" y="2133"/>
                  </a:lnTo>
                  <a:lnTo>
                    <a:pt x="20887" y="2111"/>
                  </a:lnTo>
                  <a:lnTo>
                    <a:pt x="20936" y="2090"/>
                  </a:lnTo>
                  <a:lnTo>
                    <a:pt x="20985" y="2076"/>
                  </a:lnTo>
                  <a:lnTo>
                    <a:pt x="21004" y="2040"/>
                  </a:lnTo>
                  <a:lnTo>
                    <a:pt x="21033" y="2018"/>
                  </a:lnTo>
                  <a:lnTo>
                    <a:pt x="21063" y="1983"/>
                  </a:lnTo>
                  <a:lnTo>
                    <a:pt x="21063" y="1968"/>
                  </a:lnTo>
                  <a:lnTo>
                    <a:pt x="21033" y="1947"/>
                  </a:lnTo>
                  <a:lnTo>
                    <a:pt x="21033" y="1932"/>
                  </a:lnTo>
                  <a:lnTo>
                    <a:pt x="21004" y="1911"/>
                  </a:lnTo>
                  <a:lnTo>
                    <a:pt x="21004" y="1897"/>
                  </a:lnTo>
                  <a:lnTo>
                    <a:pt x="21004" y="1861"/>
                  </a:lnTo>
                  <a:lnTo>
                    <a:pt x="21033" y="1839"/>
                  </a:lnTo>
                  <a:lnTo>
                    <a:pt x="21033" y="1825"/>
                  </a:lnTo>
                  <a:lnTo>
                    <a:pt x="21033" y="1804"/>
                  </a:lnTo>
                  <a:lnTo>
                    <a:pt x="21004" y="1789"/>
                  </a:lnTo>
                  <a:lnTo>
                    <a:pt x="20985" y="1789"/>
                  </a:lnTo>
                  <a:lnTo>
                    <a:pt x="20936" y="1768"/>
                  </a:lnTo>
                  <a:lnTo>
                    <a:pt x="20906" y="1753"/>
                  </a:lnTo>
                  <a:lnTo>
                    <a:pt x="20906" y="1732"/>
                  </a:lnTo>
                  <a:lnTo>
                    <a:pt x="20906" y="1718"/>
                  </a:lnTo>
                  <a:lnTo>
                    <a:pt x="20906" y="1696"/>
                  </a:lnTo>
                  <a:lnTo>
                    <a:pt x="20887" y="1675"/>
                  </a:lnTo>
                  <a:lnTo>
                    <a:pt x="20838" y="1675"/>
                  </a:lnTo>
                  <a:lnTo>
                    <a:pt x="20789" y="1660"/>
                  </a:lnTo>
                  <a:lnTo>
                    <a:pt x="20711" y="1660"/>
                  </a:lnTo>
                  <a:lnTo>
                    <a:pt x="20643" y="1639"/>
                  </a:lnTo>
                  <a:lnTo>
                    <a:pt x="20564" y="1639"/>
                  </a:lnTo>
                  <a:lnTo>
                    <a:pt x="20516" y="1625"/>
                  </a:lnTo>
                  <a:lnTo>
                    <a:pt x="20467" y="1603"/>
                  </a:lnTo>
                  <a:lnTo>
                    <a:pt x="20467" y="1567"/>
                  </a:lnTo>
                  <a:lnTo>
                    <a:pt x="20516" y="1553"/>
                  </a:lnTo>
                  <a:lnTo>
                    <a:pt x="20564" y="1517"/>
                  </a:lnTo>
                  <a:lnTo>
                    <a:pt x="20594" y="1482"/>
                  </a:lnTo>
                  <a:lnTo>
                    <a:pt x="20613" y="1460"/>
                  </a:lnTo>
                  <a:lnTo>
                    <a:pt x="20594" y="1446"/>
                  </a:lnTo>
                  <a:lnTo>
                    <a:pt x="20564" y="1446"/>
                  </a:lnTo>
                  <a:lnTo>
                    <a:pt x="20545" y="1424"/>
                  </a:lnTo>
                  <a:lnTo>
                    <a:pt x="20496" y="1446"/>
                  </a:lnTo>
                  <a:lnTo>
                    <a:pt x="20447" y="1446"/>
                  </a:lnTo>
                  <a:lnTo>
                    <a:pt x="20389" y="1446"/>
                  </a:lnTo>
                  <a:lnTo>
                    <a:pt x="20369" y="1446"/>
                  </a:lnTo>
                  <a:lnTo>
                    <a:pt x="20340" y="1424"/>
                  </a:lnTo>
                  <a:lnTo>
                    <a:pt x="20340" y="1410"/>
                  </a:lnTo>
                  <a:lnTo>
                    <a:pt x="20320" y="1410"/>
                  </a:lnTo>
                  <a:lnTo>
                    <a:pt x="20291" y="1388"/>
                  </a:lnTo>
                  <a:lnTo>
                    <a:pt x="20271" y="1388"/>
                  </a:lnTo>
                  <a:lnTo>
                    <a:pt x="20223" y="1388"/>
                  </a:lnTo>
                  <a:lnTo>
                    <a:pt x="20144" y="1388"/>
                  </a:lnTo>
                  <a:lnTo>
                    <a:pt x="20076" y="1317"/>
                  </a:lnTo>
                  <a:lnTo>
                    <a:pt x="20047" y="1245"/>
                  </a:lnTo>
                  <a:lnTo>
                    <a:pt x="20027" y="1152"/>
                  </a:lnTo>
                  <a:lnTo>
                    <a:pt x="20027" y="1102"/>
                  </a:lnTo>
                  <a:lnTo>
                    <a:pt x="20027" y="1045"/>
                  </a:lnTo>
                  <a:lnTo>
                    <a:pt x="20027" y="1009"/>
                  </a:lnTo>
                  <a:lnTo>
                    <a:pt x="19998" y="959"/>
                  </a:lnTo>
                  <a:lnTo>
                    <a:pt x="19978" y="923"/>
                  </a:lnTo>
                  <a:lnTo>
                    <a:pt x="19978" y="866"/>
                  </a:lnTo>
                  <a:lnTo>
                    <a:pt x="19998" y="794"/>
                  </a:lnTo>
                  <a:lnTo>
                    <a:pt x="19998" y="737"/>
                  </a:lnTo>
                  <a:lnTo>
                    <a:pt x="19998" y="723"/>
                  </a:lnTo>
                  <a:lnTo>
                    <a:pt x="19978" y="701"/>
                  </a:lnTo>
                  <a:lnTo>
                    <a:pt x="19949" y="701"/>
                  </a:lnTo>
                  <a:lnTo>
                    <a:pt x="19929" y="687"/>
                  </a:lnTo>
                  <a:lnTo>
                    <a:pt x="19881" y="687"/>
                  </a:lnTo>
                  <a:lnTo>
                    <a:pt x="19851" y="701"/>
                  </a:lnTo>
                  <a:lnTo>
                    <a:pt x="19822" y="701"/>
                  </a:lnTo>
                  <a:lnTo>
                    <a:pt x="19802" y="701"/>
                  </a:lnTo>
                  <a:lnTo>
                    <a:pt x="19754" y="723"/>
                  </a:lnTo>
                  <a:lnTo>
                    <a:pt x="19705" y="737"/>
                  </a:lnTo>
                  <a:lnTo>
                    <a:pt x="19675" y="759"/>
                  </a:lnTo>
                  <a:lnTo>
                    <a:pt x="19656" y="794"/>
                  </a:lnTo>
                  <a:lnTo>
                    <a:pt x="19627" y="809"/>
                  </a:lnTo>
                  <a:lnTo>
                    <a:pt x="19607" y="830"/>
                  </a:lnTo>
                  <a:lnTo>
                    <a:pt x="19578" y="866"/>
                  </a:lnTo>
                  <a:lnTo>
                    <a:pt x="19578" y="887"/>
                  </a:lnTo>
                  <a:lnTo>
                    <a:pt x="19558" y="923"/>
                  </a:lnTo>
                  <a:lnTo>
                    <a:pt x="19529" y="938"/>
                  </a:lnTo>
                  <a:lnTo>
                    <a:pt x="19509" y="938"/>
                  </a:lnTo>
                  <a:lnTo>
                    <a:pt x="19480" y="938"/>
                  </a:lnTo>
                  <a:lnTo>
                    <a:pt x="19461" y="959"/>
                  </a:lnTo>
                  <a:lnTo>
                    <a:pt x="19461" y="938"/>
                  </a:lnTo>
                  <a:lnTo>
                    <a:pt x="19431" y="938"/>
                  </a:lnTo>
                  <a:lnTo>
                    <a:pt x="19412" y="923"/>
                  </a:lnTo>
                  <a:lnTo>
                    <a:pt x="19382" y="902"/>
                  </a:lnTo>
                  <a:lnTo>
                    <a:pt x="19363" y="902"/>
                  </a:lnTo>
                  <a:lnTo>
                    <a:pt x="19334" y="902"/>
                  </a:lnTo>
                  <a:lnTo>
                    <a:pt x="19314" y="923"/>
                  </a:lnTo>
                  <a:lnTo>
                    <a:pt x="19285" y="938"/>
                  </a:lnTo>
                  <a:lnTo>
                    <a:pt x="19255" y="959"/>
                  </a:lnTo>
                  <a:lnTo>
                    <a:pt x="19236" y="973"/>
                  </a:lnTo>
                  <a:lnTo>
                    <a:pt x="19187" y="1009"/>
                  </a:lnTo>
                  <a:lnTo>
                    <a:pt x="19187" y="995"/>
                  </a:lnTo>
                  <a:lnTo>
                    <a:pt x="19187" y="973"/>
                  </a:lnTo>
                  <a:lnTo>
                    <a:pt x="19187" y="959"/>
                  </a:lnTo>
                  <a:lnTo>
                    <a:pt x="19158" y="938"/>
                  </a:lnTo>
                  <a:lnTo>
                    <a:pt x="19089" y="938"/>
                  </a:lnTo>
                  <a:lnTo>
                    <a:pt x="19011" y="959"/>
                  </a:lnTo>
                  <a:lnTo>
                    <a:pt x="19011" y="938"/>
                  </a:lnTo>
                  <a:lnTo>
                    <a:pt x="19060" y="923"/>
                  </a:lnTo>
                  <a:lnTo>
                    <a:pt x="19089" y="887"/>
                  </a:lnTo>
                  <a:lnTo>
                    <a:pt x="19138" y="852"/>
                  </a:lnTo>
                  <a:lnTo>
                    <a:pt x="19158" y="830"/>
                  </a:lnTo>
                  <a:lnTo>
                    <a:pt x="19187" y="794"/>
                  </a:lnTo>
                  <a:lnTo>
                    <a:pt x="19158" y="773"/>
                  </a:lnTo>
                  <a:lnTo>
                    <a:pt x="19089" y="773"/>
                  </a:lnTo>
                  <a:lnTo>
                    <a:pt x="19040" y="794"/>
                  </a:lnTo>
                  <a:lnTo>
                    <a:pt x="18992" y="794"/>
                  </a:lnTo>
                  <a:lnTo>
                    <a:pt x="18943" y="794"/>
                  </a:lnTo>
                  <a:lnTo>
                    <a:pt x="18894" y="773"/>
                  </a:lnTo>
                  <a:lnTo>
                    <a:pt x="18865" y="773"/>
                  </a:lnTo>
                  <a:lnTo>
                    <a:pt x="18816" y="773"/>
                  </a:lnTo>
                  <a:lnTo>
                    <a:pt x="18796" y="773"/>
                  </a:lnTo>
                  <a:lnTo>
                    <a:pt x="18747" y="773"/>
                  </a:lnTo>
                  <a:lnTo>
                    <a:pt x="18718" y="773"/>
                  </a:lnTo>
                  <a:lnTo>
                    <a:pt x="18699" y="794"/>
                  </a:lnTo>
                  <a:lnTo>
                    <a:pt x="18669" y="794"/>
                  </a:lnTo>
                  <a:lnTo>
                    <a:pt x="18620" y="794"/>
                  </a:lnTo>
                  <a:lnTo>
                    <a:pt x="18542" y="830"/>
                  </a:lnTo>
                  <a:lnTo>
                    <a:pt x="18445" y="866"/>
                  </a:lnTo>
                  <a:lnTo>
                    <a:pt x="18327" y="902"/>
                  </a:lnTo>
                  <a:lnTo>
                    <a:pt x="18230" y="923"/>
                  </a:lnTo>
                  <a:lnTo>
                    <a:pt x="18103" y="959"/>
                  </a:lnTo>
                  <a:lnTo>
                    <a:pt x="18024" y="995"/>
                  </a:lnTo>
                  <a:lnTo>
                    <a:pt x="17956" y="1031"/>
                  </a:lnTo>
                  <a:lnTo>
                    <a:pt x="17927" y="1066"/>
                  </a:lnTo>
                  <a:lnTo>
                    <a:pt x="17907" y="1081"/>
                  </a:lnTo>
                  <a:lnTo>
                    <a:pt x="17878" y="1117"/>
                  </a:lnTo>
                  <a:lnTo>
                    <a:pt x="17878" y="1138"/>
                  </a:lnTo>
                  <a:lnTo>
                    <a:pt x="17858" y="1152"/>
                  </a:lnTo>
                  <a:lnTo>
                    <a:pt x="17829" y="1174"/>
                  </a:lnTo>
                  <a:lnTo>
                    <a:pt x="17780" y="1188"/>
                  </a:lnTo>
                  <a:lnTo>
                    <a:pt x="17731" y="1188"/>
                  </a:lnTo>
                  <a:lnTo>
                    <a:pt x="17663" y="1188"/>
                  </a:lnTo>
                  <a:lnTo>
                    <a:pt x="17585" y="1210"/>
                  </a:lnTo>
                  <a:lnTo>
                    <a:pt x="17507" y="1210"/>
                  </a:lnTo>
                  <a:lnTo>
                    <a:pt x="17409" y="1245"/>
                  </a:lnTo>
                  <a:lnTo>
                    <a:pt x="17341" y="1260"/>
                  </a:lnTo>
                  <a:lnTo>
                    <a:pt x="17262" y="1303"/>
                  </a:lnTo>
                  <a:lnTo>
                    <a:pt x="17194" y="1317"/>
                  </a:lnTo>
                  <a:lnTo>
                    <a:pt x="17145" y="1353"/>
                  </a:lnTo>
                  <a:lnTo>
                    <a:pt x="17116" y="1374"/>
                  </a:lnTo>
                  <a:lnTo>
                    <a:pt x="17096" y="1410"/>
                  </a:lnTo>
                  <a:lnTo>
                    <a:pt x="17047" y="1446"/>
                  </a:lnTo>
                  <a:lnTo>
                    <a:pt x="16969" y="1482"/>
                  </a:lnTo>
                  <a:lnTo>
                    <a:pt x="16872" y="1517"/>
                  </a:lnTo>
                  <a:lnTo>
                    <a:pt x="16793" y="1553"/>
                  </a:lnTo>
                  <a:lnTo>
                    <a:pt x="16725" y="1589"/>
                  </a:lnTo>
                  <a:lnTo>
                    <a:pt x="16676" y="1639"/>
                  </a:lnTo>
                  <a:lnTo>
                    <a:pt x="16647" y="1675"/>
                  </a:lnTo>
                  <a:lnTo>
                    <a:pt x="16647" y="1718"/>
                  </a:lnTo>
                  <a:lnTo>
                    <a:pt x="16627" y="1768"/>
                  </a:lnTo>
                  <a:lnTo>
                    <a:pt x="16579" y="1804"/>
                  </a:lnTo>
                  <a:lnTo>
                    <a:pt x="16530" y="1825"/>
                  </a:lnTo>
                  <a:lnTo>
                    <a:pt x="16452" y="1861"/>
                  </a:lnTo>
                  <a:lnTo>
                    <a:pt x="16383" y="1875"/>
                  </a:lnTo>
                  <a:lnTo>
                    <a:pt x="16305" y="1897"/>
                  </a:lnTo>
                  <a:lnTo>
                    <a:pt x="16207" y="1911"/>
                  </a:lnTo>
                  <a:lnTo>
                    <a:pt x="16129" y="1932"/>
                  </a:lnTo>
                  <a:lnTo>
                    <a:pt x="16080" y="1947"/>
                  </a:lnTo>
                  <a:lnTo>
                    <a:pt x="16012" y="1983"/>
                  </a:lnTo>
                  <a:lnTo>
                    <a:pt x="15983" y="2004"/>
                  </a:lnTo>
                  <a:lnTo>
                    <a:pt x="15963" y="2018"/>
                  </a:lnTo>
                  <a:lnTo>
                    <a:pt x="15963" y="2054"/>
                  </a:lnTo>
                  <a:lnTo>
                    <a:pt x="15963" y="2076"/>
                  </a:lnTo>
                  <a:lnTo>
                    <a:pt x="15983" y="2111"/>
                  </a:lnTo>
                  <a:close/>
                  <a:moveTo>
                    <a:pt x="12290" y="1138"/>
                  </a:moveTo>
                  <a:lnTo>
                    <a:pt x="12290" y="1138"/>
                  </a:lnTo>
                  <a:lnTo>
                    <a:pt x="12319" y="1138"/>
                  </a:lnTo>
                  <a:lnTo>
                    <a:pt x="12339" y="1174"/>
                  </a:lnTo>
                  <a:lnTo>
                    <a:pt x="12417" y="1188"/>
                  </a:lnTo>
                  <a:lnTo>
                    <a:pt x="12485" y="1188"/>
                  </a:lnTo>
                  <a:lnTo>
                    <a:pt x="12534" y="1152"/>
                  </a:lnTo>
                  <a:lnTo>
                    <a:pt x="12583" y="1138"/>
                  </a:lnTo>
                  <a:lnTo>
                    <a:pt x="12612" y="1117"/>
                  </a:lnTo>
                  <a:lnTo>
                    <a:pt x="12632" y="1102"/>
                  </a:lnTo>
                  <a:lnTo>
                    <a:pt x="12661" y="1117"/>
                  </a:lnTo>
                  <a:lnTo>
                    <a:pt x="12710" y="1138"/>
                  </a:lnTo>
                  <a:lnTo>
                    <a:pt x="12759" y="1174"/>
                  </a:lnTo>
                  <a:lnTo>
                    <a:pt x="12808" y="1210"/>
                  </a:lnTo>
                  <a:lnTo>
                    <a:pt x="12856" y="1245"/>
                  </a:lnTo>
                  <a:lnTo>
                    <a:pt x="12856" y="1260"/>
                  </a:lnTo>
                  <a:lnTo>
                    <a:pt x="12808" y="1245"/>
                  </a:lnTo>
                  <a:lnTo>
                    <a:pt x="12759" y="1224"/>
                  </a:lnTo>
                  <a:lnTo>
                    <a:pt x="12681" y="1210"/>
                  </a:lnTo>
                  <a:lnTo>
                    <a:pt x="12661" y="1224"/>
                  </a:lnTo>
                  <a:lnTo>
                    <a:pt x="12661" y="1260"/>
                  </a:lnTo>
                  <a:lnTo>
                    <a:pt x="12661" y="1303"/>
                  </a:lnTo>
                  <a:lnTo>
                    <a:pt x="12710" y="1317"/>
                  </a:lnTo>
                  <a:lnTo>
                    <a:pt x="12729" y="1353"/>
                  </a:lnTo>
                  <a:lnTo>
                    <a:pt x="12729" y="1388"/>
                  </a:lnTo>
                  <a:lnTo>
                    <a:pt x="12710" y="1410"/>
                  </a:lnTo>
                  <a:lnTo>
                    <a:pt x="12661" y="1424"/>
                  </a:lnTo>
                  <a:lnTo>
                    <a:pt x="12632" y="1446"/>
                  </a:lnTo>
                  <a:lnTo>
                    <a:pt x="12612" y="1460"/>
                  </a:lnTo>
                  <a:lnTo>
                    <a:pt x="12632" y="1496"/>
                  </a:lnTo>
                  <a:lnTo>
                    <a:pt x="12661" y="1532"/>
                  </a:lnTo>
                  <a:lnTo>
                    <a:pt x="12681" y="1532"/>
                  </a:lnTo>
                  <a:lnTo>
                    <a:pt x="12759" y="1532"/>
                  </a:lnTo>
                  <a:lnTo>
                    <a:pt x="12827" y="1532"/>
                  </a:lnTo>
                  <a:lnTo>
                    <a:pt x="12905" y="1532"/>
                  </a:lnTo>
                  <a:lnTo>
                    <a:pt x="12954" y="1532"/>
                  </a:lnTo>
                  <a:lnTo>
                    <a:pt x="13003" y="1517"/>
                  </a:lnTo>
                  <a:lnTo>
                    <a:pt x="13052" y="1496"/>
                  </a:lnTo>
                  <a:lnTo>
                    <a:pt x="13101" y="1482"/>
                  </a:lnTo>
                  <a:lnTo>
                    <a:pt x="13150" y="1460"/>
                  </a:lnTo>
                  <a:lnTo>
                    <a:pt x="13198" y="1460"/>
                  </a:lnTo>
                  <a:lnTo>
                    <a:pt x="13247" y="1482"/>
                  </a:lnTo>
                  <a:lnTo>
                    <a:pt x="13277" y="1482"/>
                  </a:lnTo>
                  <a:lnTo>
                    <a:pt x="13325" y="1482"/>
                  </a:lnTo>
                  <a:lnTo>
                    <a:pt x="13345" y="1460"/>
                  </a:lnTo>
                  <a:lnTo>
                    <a:pt x="13394" y="1424"/>
                  </a:lnTo>
                  <a:lnTo>
                    <a:pt x="13423" y="1410"/>
                  </a:lnTo>
                  <a:lnTo>
                    <a:pt x="13452" y="1388"/>
                  </a:lnTo>
                  <a:lnTo>
                    <a:pt x="13423" y="1353"/>
                  </a:lnTo>
                  <a:lnTo>
                    <a:pt x="13374" y="1338"/>
                  </a:lnTo>
                  <a:lnTo>
                    <a:pt x="13296" y="1317"/>
                  </a:lnTo>
                  <a:lnTo>
                    <a:pt x="13277" y="1303"/>
                  </a:lnTo>
                  <a:lnTo>
                    <a:pt x="13247" y="1281"/>
                  </a:lnTo>
                  <a:lnTo>
                    <a:pt x="13277" y="1260"/>
                  </a:lnTo>
                  <a:lnTo>
                    <a:pt x="13325" y="1245"/>
                  </a:lnTo>
                  <a:lnTo>
                    <a:pt x="13325" y="1224"/>
                  </a:lnTo>
                  <a:lnTo>
                    <a:pt x="13345" y="1188"/>
                  </a:lnTo>
                  <a:lnTo>
                    <a:pt x="13325" y="1152"/>
                  </a:lnTo>
                  <a:lnTo>
                    <a:pt x="13325" y="1138"/>
                  </a:lnTo>
                  <a:lnTo>
                    <a:pt x="13325" y="1117"/>
                  </a:lnTo>
                  <a:lnTo>
                    <a:pt x="13325" y="1102"/>
                  </a:lnTo>
                  <a:lnTo>
                    <a:pt x="13345" y="1081"/>
                  </a:lnTo>
                  <a:lnTo>
                    <a:pt x="13394" y="1031"/>
                  </a:lnTo>
                  <a:lnTo>
                    <a:pt x="13452" y="973"/>
                  </a:lnTo>
                  <a:lnTo>
                    <a:pt x="13423" y="923"/>
                  </a:lnTo>
                  <a:lnTo>
                    <a:pt x="13345" y="887"/>
                  </a:lnTo>
                  <a:lnTo>
                    <a:pt x="13277" y="852"/>
                  </a:lnTo>
                  <a:lnTo>
                    <a:pt x="13228" y="830"/>
                  </a:lnTo>
                  <a:lnTo>
                    <a:pt x="13228" y="794"/>
                  </a:lnTo>
                  <a:lnTo>
                    <a:pt x="13277" y="773"/>
                  </a:lnTo>
                  <a:lnTo>
                    <a:pt x="13345" y="737"/>
                  </a:lnTo>
                  <a:lnTo>
                    <a:pt x="13394" y="701"/>
                  </a:lnTo>
                  <a:lnTo>
                    <a:pt x="13423" y="651"/>
                  </a:lnTo>
                  <a:lnTo>
                    <a:pt x="13423" y="616"/>
                  </a:lnTo>
                  <a:lnTo>
                    <a:pt x="13423" y="558"/>
                  </a:lnTo>
                  <a:lnTo>
                    <a:pt x="13423" y="508"/>
                  </a:lnTo>
                  <a:lnTo>
                    <a:pt x="13423" y="472"/>
                  </a:lnTo>
                  <a:lnTo>
                    <a:pt x="13452" y="394"/>
                  </a:lnTo>
                  <a:lnTo>
                    <a:pt x="13452" y="344"/>
                  </a:lnTo>
                  <a:lnTo>
                    <a:pt x="13472" y="286"/>
                  </a:lnTo>
                  <a:lnTo>
                    <a:pt x="13452" y="272"/>
                  </a:lnTo>
                  <a:lnTo>
                    <a:pt x="13423" y="250"/>
                  </a:lnTo>
                  <a:lnTo>
                    <a:pt x="13374" y="272"/>
                  </a:lnTo>
                  <a:lnTo>
                    <a:pt x="13345" y="250"/>
                  </a:lnTo>
                  <a:lnTo>
                    <a:pt x="13374" y="215"/>
                  </a:lnTo>
                  <a:lnTo>
                    <a:pt x="13423" y="165"/>
                  </a:lnTo>
                  <a:lnTo>
                    <a:pt x="13452" y="129"/>
                  </a:lnTo>
                  <a:lnTo>
                    <a:pt x="13452" y="72"/>
                  </a:lnTo>
                  <a:lnTo>
                    <a:pt x="13452" y="36"/>
                  </a:lnTo>
                  <a:lnTo>
                    <a:pt x="13423" y="36"/>
                  </a:lnTo>
                  <a:lnTo>
                    <a:pt x="13394" y="36"/>
                  </a:lnTo>
                  <a:lnTo>
                    <a:pt x="13374" y="36"/>
                  </a:lnTo>
                  <a:lnTo>
                    <a:pt x="13345" y="36"/>
                  </a:lnTo>
                  <a:lnTo>
                    <a:pt x="13296" y="21"/>
                  </a:lnTo>
                  <a:lnTo>
                    <a:pt x="13247" y="21"/>
                  </a:lnTo>
                  <a:lnTo>
                    <a:pt x="13228" y="0"/>
                  </a:lnTo>
                  <a:lnTo>
                    <a:pt x="13198" y="0"/>
                  </a:lnTo>
                  <a:lnTo>
                    <a:pt x="13179" y="21"/>
                  </a:lnTo>
                  <a:lnTo>
                    <a:pt x="13150" y="36"/>
                  </a:lnTo>
                  <a:lnTo>
                    <a:pt x="13101" y="36"/>
                  </a:lnTo>
                  <a:lnTo>
                    <a:pt x="13052" y="36"/>
                  </a:lnTo>
                  <a:lnTo>
                    <a:pt x="13032" y="36"/>
                  </a:lnTo>
                  <a:lnTo>
                    <a:pt x="12983" y="57"/>
                  </a:lnTo>
                  <a:lnTo>
                    <a:pt x="12954" y="57"/>
                  </a:lnTo>
                  <a:lnTo>
                    <a:pt x="12935" y="57"/>
                  </a:lnTo>
                  <a:lnTo>
                    <a:pt x="12935" y="72"/>
                  </a:lnTo>
                  <a:lnTo>
                    <a:pt x="12905" y="93"/>
                  </a:lnTo>
                  <a:lnTo>
                    <a:pt x="12886" y="93"/>
                  </a:lnTo>
                  <a:lnTo>
                    <a:pt x="12856" y="93"/>
                  </a:lnTo>
                  <a:lnTo>
                    <a:pt x="12808" y="107"/>
                  </a:lnTo>
                  <a:lnTo>
                    <a:pt x="12729" y="129"/>
                  </a:lnTo>
                  <a:lnTo>
                    <a:pt x="12710" y="143"/>
                  </a:lnTo>
                  <a:lnTo>
                    <a:pt x="12661" y="179"/>
                  </a:lnTo>
                  <a:lnTo>
                    <a:pt x="12632" y="215"/>
                  </a:lnTo>
                  <a:lnTo>
                    <a:pt x="12632" y="250"/>
                  </a:lnTo>
                  <a:lnTo>
                    <a:pt x="12632" y="272"/>
                  </a:lnTo>
                  <a:lnTo>
                    <a:pt x="12632" y="286"/>
                  </a:lnTo>
                  <a:lnTo>
                    <a:pt x="12612" y="286"/>
                  </a:lnTo>
                  <a:lnTo>
                    <a:pt x="12563" y="308"/>
                  </a:lnTo>
                  <a:lnTo>
                    <a:pt x="12515" y="308"/>
                  </a:lnTo>
                  <a:lnTo>
                    <a:pt x="12485" y="322"/>
                  </a:lnTo>
                  <a:lnTo>
                    <a:pt x="12466" y="344"/>
                  </a:lnTo>
                  <a:lnTo>
                    <a:pt x="12436" y="358"/>
                  </a:lnTo>
                  <a:lnTo>
                    <a:pt x="12417" y="379"/>
                  </a:lnTo>
                  <a:lnTo>
                    <a:pt x="12388" y="394"/>
                  </a:lnTo>
                  <a:lnTo>
                    <a:pt x="12368" y="415"/>
                  </a:lnTo>
                  <a:lnTo>
                    <a:pt x="12339" y="437"/>
                  </a:lnTo>
                  <a:lnTo>
                    <a:pt x="12319" y="472"/>
                  </a:lnTo>
                  <a:lnTo>
                    <a:pt x="12319" y="508"/>
                  </a:lnTo>
                  <a:lnTo>
                    <a:pt x="12368" y="544"/>
                  </a:lnTo>
                  <a:lnTo>
                    <a:pt x="12388" y="580"/>
                  </a:lnTo>
                  <a:lnTo>
                    <a:pt x="12417" y="616"/>
                  </a:lnTo>
                  <a:lnTo>
                    <a:pt x="12417" y="630"/>
                  </a:lnTo>
                  <a:lnTo>
                    <a:pt x="12388" y="651"/>
                  </a:lnTo>
                  <a:lnTo>
                    <a:pt x="12388" y="687"/>
                  </a:lnTo>
                  <a:lnTo>
                    <a:pt x="12368" y="687"/>
                  </a:lnTo>
                  <a:lnTo>
                    <a:pt x="12339" y="666"/>
                  </a:lnTo>
                  <a:lnTo>
                    <a:pt x="12319" y="630"/>
                  </a:lnTo>
                  <a:lnTo>
                    <a:pt x="12290" y="594"/>
                  </a:lnTo>
                  <a:lnTo>
                    <a:pt x="12270" y="558"/>
                  </a:lnTo>
                  <a:lnTo>
                    <a:pt x="12241" y="544"/>
                  </a:lnTo>
                  <a:lnTo>
                    <a:pt x="12212" y="558"/>
                  </a:lnTo>
                  <a:lnTo>
                    <a:pt x="12192" y="580"/>
                  </a:lnTo>
                  <a:lnTo>
                    <a:pt x="12163" y="616"/>
                  </a:lnTo>
                  <a:lnTo>
                    <a:pt x="12143" y="630"/>
                  </a:lnTo>
                  <a:lnTo>
                    <a:pt x="12114" y="666"/>
                  </a:lnTo>
                  <a:lnTo>
                    <a:pt x="12114" y="701"/>
                  </a:lnTo>
                  <a:lnTo>
                    <a:pt x="12094" y="773"/>
                  </a:lnTo>
                  <a:lnTo>
                    <a:pt x="12065" y="830"/>
                  </a:lnTo>
                  <a:lnTo>
                    <a:pt x="12065" y="866"/>
                  </a:lnTo>
                  <a:lnTo>
                    <a:pt x="12065" y="902"/>
                  </a:lnTo>
                  <a:lnTo>
                    <a:pt x="12094" y="938"/>
                  </a:lnTo>
                  <a:lnTo>
                    <a:pt x="12143" y="959"/>
                  </a:lnTo>
                  <a:lnTo>
                    <a:pt x="12163" y="959"/>
                  </a:lnTo>
                  <a:lnTo>
                    <a:pt x="12212" y="959"/>
                  </a:lnTo>
                  <a:lnTo>
                    <a:pt x="12241" y="973"/>
                  </a:lnTo>
                  <a:lnTo>
                    <a:pt x="12270" y="959"/>
                  </a:lnTo>
                  <a:lnTo>
                    <a:pt x="12290" y="959"/>
                  </a:lnTo>
                  <a:lnTo>
                    <a:pt x="12290" y="973"/>
                  </a:lnTo>
                  <a:lnTo>
                    <a:pt x="12270" y="1009"/>
                  </a:lnTo>
                  <a:lnTo>
                    <a:pt x="12241" y="1031"/>
                  </a:lnTo>
                  <a:lnTo>
                    <a:pt x="12241" y="1045"/>
                  </a:lnTo>
                  <a:lnTo>
                    <a:pt x="12290" y="1138"/>
                  </a:lnTo>
                  <a:close/>
                  <a:moveTo>
                    <a:pt x="18230" y="7179"/>
                  </a:moveTo>
                  <a:lnTo>
                    <a:pt x="17976" y="7329"/>
                  </a:lnTo>
                  <a:lnTo>
                    <a:pt x="17712" y="7637"/>
                  </a:lnTo>
                  <a:lnTo>
                    <a:pt x="17663" y="7744"/>
                  </a:lnTo>
                  <a:lnTo>
                    <a:pt x="17663" y="7887"/>
                  </a:lnTo>
                  <a:lnTo>
                    <a:pt x="17809" y="7851"/>
                  </a:lnTo>
                  <a:lnTo>
                    <a:pt x="18073" y="7887"/>
                  </a:lnTo>
                  <a:lnTo>
                    <a:pt x="18230" y="7959"/>
                  </a:lnTo>
                  <a:lnTo>
                    <a:pt x="18376" y="7923"/>
                  </a:lnTo>
                  <a:lnTo>
                    <a:pt x="18493" y="8030"/>
                  </a:lnTo>
                  <a:lnTo>
                    <a:pt x="18699" y="7994"/>
                  </a:lnTo>
                  <a:lnTo>
                    <a:pt x="18699" y="7851"/>
                  </a:lnTo>
                  <a:lnTo>
                    <a:pt x="18591" y="7672"/>
                  </a:lnTo>
                  <a:lnTo>
                    <a:pt x="18181" y="7522"/>
                  </a:lnTo>
                  <a:lnTo>
                    <a:pt x="18132" y="7450"/>
                  </a:lnTo>
                  <a:lnTo>
                    <a:pt x="18230" y="7293"/>
                  </a:lnTo>
                  <a:lnTo>
                    <a:pt x="18230" y="7179"/>
                  </a:lnTo>
                  <a:close/>
                  <a:moveTo>
                    <a:pt x="12290" y="1768"/>
                  </a:moveTo>
                  <a:lnTo>
                    <a:pt x="12290" y="1753"/>
                  </a:lnTo>
                  <a:lnTo>
                    <a:pt x="12270" y="1753"/>
                  </a:lnTo>
                  <a:lnTo>
                    <a:pt x="12241" y="1768"/>
                  </a:lnTo>
                  <a:lnTo>
                    <a:pt x="12290" y="1768"/>
                  </a:lnTo>
                  <a:close/>
                  <a:moveTo>
                    <a:pt x="12094" y="1567"/>
                  </a:moveTo>
                  <a:lnTo>
                    <a:pt x="12143" y="1567"/>
                  </a:lnTo>
                  <a:lnTo>
                    <a:pt x="12212" y="1603"/>
                  </a:lnTo>
                  <a:lnTo>
                    <a:pt x="12241" y="1625"/>
                  </a:lnTo>
                  <a:lnTo>
                    <a:pt x="12270" y="1625"/>
                  </a:lnTo>
                  <a:lnTo>
                    <a:pt x="12319" y="1603"/>
                  </a:lnTo>
                  <a:lnTo>
                    <a:pt x="12368" y="1603"/>
                  </a:lnTo>
                  <a:lnTo>
                    <a:pt x="12388" y="1625"/>
                  </a:lnTo>
                  <a:lnTo>
                    <a:pt x="12417" y="1639"/>
                  </a:lnTo>
                  <a:lnTo>
                    <a:pt x="12417" y="1675"/>
                  </a:lnTo>
                  <a:lnTo>
                    <a:pt x="12436" y="1696"/>
                  </a:lnTo>
                  <a:lnTo>
                    <a:pt x="12436" y="1718"/>
                  </a:lnTo>
                  <a:lnTo>
                    <a:pt x="12436" y="1753"/>
                  </a:lnTo>
                  <a:lnTo>
                    <a:pt x="12436" y="1804"/>
                  </a:lnTo>
                  <a:lnTo>
                    <a:pt x="12436" y="1839"/>
                  </a:lnTo>
                  <a:lnTo>
                    <a:pt x="12466" y="1875"/>
                  </a:lnTo>
                  <a:lnTo>
                    <a:pt x="12515" y="1897"/>
                  </a:lnTo>
                  <a:lnTo>
                    <a:pt x="12534" y="1911"/>
                  </a:lnTo>
                  <a:lnTo>
                    <a:pt x="12583" y="1932"/>
                  </a:lnTo>
                  <a:lnTo>
                    <a:pt x="12612" y="1932"/>
                  </a:lnTo>
                  <a:lnTo>
                    <a:pt x="12661" y="1932"/>
                  </a:lnTo>
                  <a:lnTo>
                    <a:pt x="12710" y="1947"/>
                  </a:lnTo>
                  <a:lnTo>
                    <a:pt x="12759" y="1947"/>
                  </a:lnTo>
                  <a:lnTo>
                    <a:pt x="12808" y="1932"/>
                  </a:lnTo>
                  <a:lnTo>
                    <a:pt x="12827" y="1932"/>
                  </a:lnTo>
                  <a:lnTo>
                    <a:pt x="12886" y="1932"/>
                  </a:lnTo>
                  <a:lnTo>
                    <a:pt x="12905" y="1911"/>
                  </a:lnTo>
                  <a:lnTo>
                    <a:pt x="12935" y="1911"/>
                  </a:lnTo>
                  <a:lnTo>
                    <a:pt x="12983" y="1911"/>
                  </a:lnTo>
                  <a:lnTo>
                    <a:pt x="13003" y="1911"/>
                  </a:lnTo>
                  <a:lnTo>
                    <a:pt x="13052" y="1911"/>
                  </a:lnTo>
                  <a:lnTo>
                    <a:pt x="13101" y="1897"/>
                  </a:lnTo>
                  <a:lnTo>
                    <a:pt x="13130" y="1897"/>
                  </a:lnTo>
                  <a:lnTo>
                    <a:pt x="13150" y="1897"/>
                  </a:lnTo>
                  <a:lnTo>
                    <a:pt x="13179" y="1861"/>
                  </a:lnTo>
                  <a:lnTo>
                    <a:pt x="13198" y="1861"/>
                  </a:lnTo>
                  <a:lnTo>
                    <a:pt x="13228" y="1861"/>
                  </a:lnTo>
                  <a:lnTo>
                    <a:pt x="13277" y="1875"/>
                  </a:lnTo>
                  <a:lnTo>
                    <a:pt x="13325" y="1875"/>
                  </a:lnTo>
                  <a:lnTo>
                    <a:pt x="13345" y="1861"/>
                  </a:lnTo>
                  <a:lnTo>
                    <a:pt x="13394" y="1861"/>
                  </a:lnTo>
                  <a:lnTo>
                    <a:pt x="13423" y="1825"/>
                  </a:lnTo>
                  <a:lnTo>
                    <a:pt x="13472" y="1804"/>
                  </a:lnTo>
                  <a:lnTo>
                    <a:pt x="13472" y="1789"/>
                  </a:lnTo>
                  <a:lnTo>
                    <a:pt x="13472" y="1753"/>
                  </a:lnTo>
                  <a:lnTo>
                    <a:pt x="13472" y="1718"/>
                  </a:lnTo>
                  <a:lnTo>
                    <a:pt x="13452" y="1675"/>
                  </a:lnTo>
                  <a:lnTo>
                    <a:pt x="13423" y="1660"/>
                  </a:lnTo>
                  <a:lnTo>
                    <a:pt x="13394" y="1639"/>
                  </a:lnTo>
                  <a:lnTo>
                    <a:pt x="13345" y="1625"/>
                  </a:lnTo>
                  <a:lnTo>
                    <a:pt x="13296" y="1603"/>
                  </a:lnTo>
                  <a:lnTo>
                    <a:pt x="13247" y="1603"/>
                  </a:lnTo>
                  <a:lnTo>
                    <a:pt x="13228" y="1589"/>
                  </a:lnTo>
                  <a:lnTo>
                    <a:pt x="13130" y="1603"/>
                  </a:lnTo>
                  <a:lnTo>
                    <a:pt x="13101" y="1603"/>
                  </a:lnTo>
                  <a:lnTo>
                    <a:pt x="13052" y="1639"/>
                  </a:lnTo>
                  <a:lnTo>
                    <a:pt x="13032" y="1660"/>
                  </a:lnTo>
                  <a:lnTo>
                    <a:pt x="13003" y="1675"/>
                  </a:lnTo>
                  <a:lnTo>
                    <a:pt x="12954" y="1718"/>
                  </a:lnTo>
                  <a:lnTo>
                    <a:pt x="12935" y="1718"/>
                  </a:lnTo>
                  <a:lnTo>
                    <a:pt x="12905" y="1718"/>
                  </a:lnTo>
                  <a:lnTo>
                    <a:pt x="12827" y="1718"/>
                  </a:lnTo>
                  <a:lnTo>
                    <a:pt x="12759" y="1718"/>
                  </a:lnTo>
                  <a:lnTo>
                    <a:pt x="12710" y="1718"/>
                  </a:lnTo>
                  <a:lnTo>
                    <a:pt x="12681" y="1696"/>
                  </a:lnTo>
                  <a:lnTo>
                    <a:pt x="12661" y="1660"/>
                  </a:lnTo>
                  <a:lnTo>
                    <a:pt x="12632" y="1625"/>
                  </a:lnTo>
                  <a:lnTo>
                    <a:pt x="12583" y="1603"/>
                  </a:lnTo>
                  <a:lnTo>
                    <a:pt x="12563" y="1553"/>
                  </a:lnTo>
                  <a:lnTo>
                    <a:pt x="12534" y="1532"/>
                  </a:lnTo>
                  <a:lnTo>
                    <a:pt x="12534" y="1517"/>
                  </a:lnTo>
                  <a:lnTo>
                    <a:pt x="12515" y="1517"/>
                  </a:lnTo>
                  <a:lnTo>
                    <a:pt x="12094" y="1567"/>
                  </a:lnTo>
                  <a:close/>
                  <a:moveTo>
                    <a:pt x="12417" y="1553"/>
                  </a:moveTo>
                  <a:lnTo>
                    <a:pt x="12388" y="1553"/>
                  </a:lnTo>
                  <a:lnTo>
                    <a:pt x="12417" y="1553"/>
                  </a:lnTo>
                  <a:close/>
                  <a:moveTo>
                    <a:pt x="13716" y="12954"/>
                  </a:moveTo>
                  <a:lnTo>
                    <a:pt x="13716" y="12954"/>
                  </a:lnTo>
                  <a:lnTo>
                    <a:pt x="13716" y="12904"/>
                  </a:lnTo>
                  <a:lnTo>
                    <a:pt x="13697" y="12868"/>
                  </a:lnTo>
                  <a:lnTo>
                    <a:pt x="13667" y="12847"/>
                  </a:lnTo>
                  <a:lnTo>
                    <a:pt x="13716" y="12432"/>
                  </a:lnTo>
                  <a:lnTo>
                    <a:pt x="13452" y="12396"/>
                  </a:lnTo>
                  <a:lnTo>
                    <a:pt x="13150" y="12360"/>
                  </a:lnTo>
                  <a:lnTo>
                    <a:pt x="13081" y="12346"/>
                  </a:lnTo>
                  <a:lnTo>
                    <a:pt x="13003" y="12324"/>
                  </a:lnTo>
                  <a:lnTo>
                    <a:pt x="12983" y="12324"/>
                  </a:lnTo>
                  <a:lnTo>
                    <a:pt x="12856" y="12310"/>
                  </a:lnTo>
                  <a:lnTo>
                    <a:pt x="12778" y="12289"/>
                  </a:lnTo>
                  <a:lnTo>
                    <a:pt x="12778" y="12124"/>
                  </a:lnTo>
                  <a:lnTo>
                    <a:pt x="12729" y="12088"/>
                  </a:lnTo>
                  <a:lnTo>
                    <a:pt x="12905" y="12017"/>
                  </a:lnTo>
                  <a:lnTo>
                    <a:pt x="13052" y="11945"/>
                  </a:lnTo>
                  <a:lnTo>
                    <a:pt x="13150" y="11659"/>
                  </a:lnTo>
                  <a:lnTo>
                    <a:pt x="12534" y="11730"/>
                  </a:lnTo>
                  <a:lnTo>
                    <a:pt x="12290" y="11981"/>
                  </a:lnTo>
                  <a:lnTo>
                    <a:pt x="11870" y="12017"/>
                  </a:lnTo>
                  <a:lnTo>
                    <a:pt x="11450" y="11659"/>
                  </a:lnTo>
                  <a:lnTo>
                    <a:pt x="11401" y="11172"/>
                  </a:lnTo>
                  <a:lnTo>
                    <a:pt x="11528" y="11065"/>
                  </a:lnTo>
                  <a:lnTo>
                    <a:pt x="11499" y="11065"/>
                  </a:lnTo>
                  <a:lnTo>
                    <a:pt x="11499" y="10807"/>
                  </a:lnTo>
                  <a:lnTo>
                    <a:pt x="11723" y="10664"/>
                  </a:lnTo>
                  <a:lnTo>
                    <a:pt x="11870" y="10535"/>
                  </a:lnTo>
                  <a:lnTo>
                    <a:pt x="12388" y="10571"/>
                  </a:lnTo>
                  <a:lnTo>
                    <a:pt x="12681" y="10571"/>
                  </a:lnTo>
                  <a:lnTo>
                    <a:pt x="13101" y="10499"/>
                  </a:lnTo>
                  <a:lnTo>
                    <a:pt x="13345" y="10499"/>
                  </a:lnTo>
                  <a:lnTo>
                    <a:pt x="13599" y="10464"/>
                  </a:lnTo>
                  <a:lnTo>
                    <a:pt x="13667" y="10664"/>
                  </a:lnTo>
                  <a:lnTo>
                    <a:pt x="13765" y="10915"/>
                  </a:lnTo>
                  <a:lnTo>
                    <a:pt x="14087" y="11136"/>
                  </a:lnTo>
                  <a:lnTo>
                    <a:pt x="14234" y="11172"/>
                  </a:lnTo>
                  <a:lnTo>
                    <a:pt x="14185" y="10807"/>
                  </a:lnTo>
                  <a:lnTo>
                    <a:pt x="13960" y="10392"/>
                  </a:lnTo>
                  <a:lnTo>
                    <a:pt x="14234" y="10177"/>
                  </a:lnTo>
                  <a:lnTo>
                    <a:pt x="14478" y="10106"/>
                  </a:lnTo>
                  <a:lnTo>
                    <a:pt x="14947" y="9784"/>
                  </a:lnTo>
                  <a:lnTo>
                    <a:pt x="14898" y="9548"/>
                  </a:lnTo>
                  <a:lnTo>
                    <a:pt x="14849" y="9333"/>
                  </a:lnTo>
                  <a:lnTo>
                    <a:pt x="14996" y="9404"/>
                  </a:lnTo>
                  <a:lnTo>
                    <a:pt x="15045" y="9369"/>
                  </a:lnTo>
                  <a:lnTo>
                    <a:pt x="14996" y="9218"/>
                  </a:lnTo>
                  <a:lnTo>
                    <a:pt x="15094" y="9218"/>
                  </a:lnTo>
                  <a:lnTo>
                    <a:pt x="15250" y="9183"/>
                  </a:lnTo>
                  <a:lnTo>
                    <a:pt x="15348" y="9004"/>
                  </a:lnTo>
                  <a:lnTo>
                    <a:pt x="15563" y="8968"/>
                  </a:lnTo>
                  <a:lnTo>
                    <a:pt x="15865" y="8839"/>
                  </a:lnTo>
                  <a:lnTo>
                    <a:pt x="15865" y="8553"/>
                  </a:lnTo>
                  <a:lnTo>
                    <a:pt x="16383" y="8374"/>
                  </a:lnTo>
                  <a:lnTo>
                    <a:pt x="16276" y="7994"/>
                  </a:lnTo>
                  <a:lnTo>
                    <a:pt x="16383" y="8374"/>
                  </a:lnTo>
                  <a:lnTo>
                    <a:pt x="16598" y="8266"/>
                  </a:lnTo>
                  <a:lnTo>
                    <a:pt x="16745" y="8302"/>
                  </a:lnTo>
                  <a:lnTo>
                    <a:pt x="16647" y="8410"/>
                  </a:lnTo>
                  <a:lnTo>
                    <a:pt x="16745" y="8553"/>
                  </a:lnTo>
                  <a:lnTo>
                    <a:pt x="17194" y="8302"/>
                  </a:lnTo>
                  <a:lnTo>
                    <a:pt x="17360" y="8138"/>
                  </a:lnTo>
                  <a:lnTo>
                    <a:pt x="16891" y="8102"/>
                  </a:lnTo>
                  <a:lnTo>
                    <a:pt x="16696" y="7887"/>
                  </a:lnTo>
                  <a:lnTo>
                    <a:pt x="16842" y="7780"/>
                  </a:lnTo>
                  <a:lnTo>
                    <a:pt x="16891" y="7637"/>
                  </a:lnTo>
                  <a:lnTo>
                    <a:pt x="16178" y="7744"/>
                  </a:lnTo>
                  <a:lnTo>
                    <a:pt x="15817" y="7959"/>
                  </a:lnTo>
                  <a:lnTo>
                    <a:pt x="15983" y="7708"/>
                  </a:lnTo>
                  <a:lnTo>
                    <a:pt x="16325" y="7558"/>
                  </a:lnTo>
                  <a:lnTo>
                    <a:pt x="16530" y="7400"/>
                  </a:lnTo>
                  <a:lnTo>
                    <a:pt x="17145" y="7436"/>
                  </a:lnTo>
                  <a:lnTo>
                    <a:pt x="17614" y="7400"/>
                  </a:lnTo>
                  <a:lnTo>
                    <a:pt x="17976" y="7221"/>
                  </a:lnTo>
                  <a:lnTo>
                    <a:pt x="18230" y="7071"/>
                  </a:lnTo>
                  <a:lnTo>
                    <a:pt x="18024" y="6713"/>
                  </a:lnTo>
                  <a:lnTo>
                    <a:pt x="17976" y="6513"/>
                  </a:lnTo>
                  <a:lnTo>
                    <a:pt x="17311" y="6262"/>
                  </a:lnTo>
                  <a:lnTo>
                    <a:pt x="17311" y="6119"/>
                  </a:lnTo>
                  <a:lnTo>
                    <a:pt x="16745" y="5339"/>
                  </a:lnTo>
                  <a:lnTo>
                    <a:pt x="16598" y="5668"/>
                  </a:lnTo>
                  <a:lnTo>
                    <a:pt x="16227" y="5740"/>
                  </a:lnTo>
                  <a:lnTo>
                    <a:pt x="16129" y="5668"/>
                  </a:lnTo>
                  <a:lnTo>
                    <a:pt x="15983" y="5668"/>
                  </a:lnTo>
                  <a:lnTo>
                    <a:pt x="15983" y="5146"/>
                  </a:lnTo>
                  <a:lnTo>
                    <a:pt x="15660" y="5110"/>
                  </a:lnTo>
                  <a:lnTo>
                    <a:pt x="15416" y="4852"/>
                  </a:lnTo>
                  <a:lnTo>
                    <a:pt x="15142" y="4888"/>
                  </a:lnTo>
                  <a:lnTo>
                    <a:pt x="14849" y="4817"/>
                  </a:lnTo>
                  <a:lnTo>
                    <a:pt x="14654" y="4852"/>
                  </a:lnTo>
                  <a:lnTo>
                    <a:pt x="14654" y="5031"/>
                  </a:lnTo>
                  <a:lnTo>
                    <a:pt x="14654" y="5232"/>
                  </a:lnTo>
                  <a:lnTo>
                    <a:pt x="14605" y="5633"/>
                  </a:lnTo>
                  <a:lnTo>
                    <a:pt x="14527" y="5776"/>
                  </a:lnTo>
                  <a:lnTo>
                    <a:pt x="14849" y="6227"/>
                  </a:lnTo>
                  <a:lnTo>
                    <a:pt x="14332" y="6549"/>
                  </a:lnTo>
                  <a:lnTo>
                    <a:pt x="14429" y="7107"/>
                  </a:lnTo>
                  <a:lnTo>
                    <a:pt x="14234" y="7221"/>
                  </a:lnTo>
                  <a:lnTo>
                    <a:pt x="14039" y="7143"/>
                  </a:lnTo>
                  <a:lnTo>
                    <a:pt x="13912" y="6477"/>
                  </a:lnTo>
                  <a:lnTo>
                    <a:pt x="13394" y="6441"/>
                  </a:lnTo>
                  <a:lnTo>
                    <a:pt x="12436" y="6048"/>
                  </a:lnTo>
                  <a:lnTo>
                    <a:pt x="12241" y="6048"/>
                  </a:lnTo>
                  <a:lnTo>
                    <a:pt x="12065" y="5704"/>
                  </a:lnTo>
                  <a:lnTo>
                    <a:pt x="11919" y="5597"/>
                  </a:lnTo>
                  <a:lnTo>
                    <a:pt x="12339" y="4709"/>
                  </a:lnTo>
                  <a:lnTo>
                    <a:pt x="12583" y="4509"/>
                  </a:lnTo>
                  <a:lnTo>
                    <a:pt x="12856" y="4402"/>
                  </a:lnTo>
                  <a:lnTo>
                    <a:pt x="13003" y="4402"/>
                  </a:lnTo>
                  <a:lnTo>
                    <a:pt x="13150" y="4044"/>
                  </a:lnTo>
                  <a:lnTo>
                    <a:pt x="13247" y="3750"/>
                  </a:lnTo>
                  <a:lnTo>
                    <a:pt x="13765" y="3664"/>
                  </a:lnTo>
                  <a:lnTo>
                    <a:pt x="14039" y="3521"/>
                  </a:lnTo>
                  <a:lnTo>
                    <a:pt x="13863" y="3192"/>
                  </a:lnTo>
                  <a:lnTo>
                    <a:pt x="13990" y="2977"/>
                  </a:lnTo>
                  <a:lnTo>
                    <a:pt x="13794" y="2813"/>
                  </a:lnTo>
                  <a:lnTo>
                    <a:pt x="13814" y="2813"/>
                  </a:lnTo>
                  <a:lnTo>
                    <a:pt x="13843" y="2798"/>
                  </a:lnTo>
                  <a:lnTo>
                    <a:pt x="13863" y="2777"/>
                  </a:lnTo>
                  <a:lnTo>
                    <a:pt x="13892" y="2777"/>
                  </a:lnTo>
                  <a:lnTo>
                    <a:pt x="13912" y="2777"/>
                  </a:lnTo>
                  <a:lnTo>
                    <a:pt x="13990" y="2777"/>
                  </a:lnTo>
                  <a:lnTo>
                    <a:pt x="14068" y="2777"/>
                  </a:lnTo>
                  <a:lnTo>
                    <a:pt x="14087" y="2763"/>
                  </a:lnTo>
                  <a:lnTo>
                    <a:pt x="14087" y="2741"/>
                  </a:lnTo>
                  <a:lnTo>
                    <a:pt x="14039" y="2691"/>
                  </a:lnTo>
                  <a:lnTo>
                    <a:pt x="14039" y="2670"/>
                  </a:lnTo>
                  <a:lnTo>
                    <a:pt x="14068" y="2670"/>
                  </a:lnTo>
                  <a:lnTo>
                    <a:pt x="14117" y="2691"/>
                  </a:lnTo>
                  <a:lnTo>
                    <a:pt x="14185" y="2705"/>
                  </a:lnTo>
                  <a:lnTo>
                    <a:pt x="14214" y="2727"/>
                  </a:lnTo>
                  <a:lnTo>
                    <a:pt x="14234" y="2741"/>
                  </a:lnTo>
                  <a:lnTo>
                    <a:pt x="14283" y="2763"/>
                  </a:lnTo>
                  <a:lnTo>
                    <a:pt x="14332" y="2777"/>
                  </a:lnTo>
                  <a:lnTo>
                    <a:pt x="14380" y="2813"/>
                  </a:lnTo>
                  <a:lnTo>
                    <a:pt x="14429" y="2834"/>
                  </a:lnTo>
                  <a:lnTo>
                    <a:pt x="14507" y="2849"/>
                  </a:lnTo>
                  <a:lnTo>
                    <a:pt x="14556" y="2870"/>
                  </a:lnTo>
                  <a:lnTo>
                    <a:pt x="14605" y="2884"/>
                  </a:lnTo>
                  <a:lnTo>
                    <a:pt x="14654" y="2906"/>
                  </a:lnTo>
                  <a:lnTo>
                    <a:pt x="14703" y="2906"/>
                  </a:lnTo>
                  <a:lnTo>
                    <a:pt x="14752" y="2942"/>
                  </a:lnTo>
                  <a:lnTo>
                    <a:pt x="14801" y="2956"/>
                  </a:lnTo>
                  <a:lnTo>
                    <a:pt x="14879" y="2999"/>
                  </a:lnTo>
                  <a:lnTo>
                    <a:pt x="14928" y="3035"/>
                  </a:lnTo>
                  <a:lnTo>
                    <a:pt x="14996" y="3085"/>
                  </a:lnTo>
                  <a:lnTo>
                    <a:pt x="15074" y="3156"/>
                  </a:lnTo>
                  <a:lnTo>
                    <a:pt x="15094" y="3214"/>
                  </a:lnTo>
                  <a:lnTo>
                    <a:pt x="15025" y="3264"/>
                  </a:lnTo>
                  <a:lnTo>
                    <a:pt x="14947" y="3335"/>
                  </a:lnTo>
                  <a:lnTo>
                    <a:pt x="14928" y="3414"/>
                  </a:lnTo>
                  <a:lnTo>
                    <a:pt x="14947" y="3428"/>
                  </a:lnTo>
                  <a:lnTo>
                    <a:pt x="15025" y="3450"/>
                  </a:lnTo>
                  <a:lnTo>
                    <a:pt x="15074" y="3485"/>
                  </a:lnTo>
                  <a:lnTo>
                    <a:pt x="15094" y="3500"/>
                  </a:lnTo>
                  <a:lnTo>
                    <a:pt x="15074" y="3536"/>
                  </a:lnTo>
                  <a:lnTo>
                    <a:pt x="14996" y="3571"/>
                  </a:lnTo>
                  <a:lnTo>
                    <a:pt x="14928" y="3607"/>
                  </a:lnTo>
                  <a:lnTo>
                    <a:pt x="14898" y="3643"/>
                  </a:lnTo>
                  <a:lnTo>
                    <a:pt x="14849" y="3643"/>
                  </a:lnTo>
                  <a:lnTo>
                    <a:pt x="14830" y="3643"/>
                  </a:lnTo>
                  <a:lnTo>
                    <a:pt x="14801" y="3643"/>
                  </a:lnTo>
                  <a:lnTo>
                    <a:pt x="14781" y="3643"/>
                  </a:lnTo>
                  <a:lnTo>
                    <a:pt x="14732" y="3664"/>
                  </a:lnTo>
                  <a:lnTo>
                    <a:pt x="14654" y="3679"/>
                  </a:lnTo>
                  <a:lnTo>
                    <a:pt x="14605" y="3715"/>
                  </a:lnTo>
                  <a:lnTo>
                    <a:pt x="14576" y="3736"/>
                  </a:lnTo>
                  <a:lnTo>
                    <a:pt x="14576" y="3750"/>
                  </a:lnTo>
                  <a:lnTo>
                    <a:pt x="14605" y="3772"/>
                  </a:lnTo>
                  <a:lnTo>
                    <a:pt x="14634" y="3786"/>
                  </a:lnTo>
                  <a:lnTo>
                    <a:pt x="14654" y="3808"/>
                  </a:lnTo>
                  <a:lnTo>
                    <a:pt x="14683" y="3829"/>
                  </a:lnTo>
                  <a:lnTo>
                    <a:pt x="14732" y="3843"/>
                  </a:lnTo>
                  <a:lnTo>
                    <a:pt x="14781" y="3865"/>
                  </a:lnTo>
                  <a:lnTo>
                    <a:pt x="14830" y="3865"/>
                  </a:lnTo>
                  <a:lnTo>
                    <a:pt x="14879" y="3843"/>
                  </a:lnTo>
                  <a:lnTo>
                    <a:pt x="14928" y="3808"/>
                  </a:lnTo>
                  <a:lnTo>
                    <a:pt x="14947" y="3786"/>
                  </a:lnTo>
                  <a:lnTo>
                    <a:pt x="14996" y="3772"/>
                  </a:lnTo>
                  <a:lnTo>
                    <a:pt x="15045" y="3772"/>
                  </a:lnTo>
                  <a:lnTo>
                    <a:pt x="15123" y="3750"/>
                  </a:lnTo>
                  <a:lnTo>
                    <a:pt x="15201" y="3715"/>
                  </a:lnTo>
                  <a:lnTo>
                    <a:pt x="15250" y="3715"/>
                  </a:lnTo>
                  <a:lnTo>
                    <a:pt x="15269" y="3715"/>
                  </a:lnTo>
                  <a:lnTo>
                    <a:pt x="15299" y="3736"/>
                  </a:lnTo>
                  <a:lnTo>
                    <a:pt x="15318" y="3750"/>
                  </a:lnTo>
                  <a:lnTo>
                    <a:pt x="15348" y="3750"/>
                  </a:lnTo>
                  <a:lnTo>
                    <a:pt x="15367" y="3772"/>
                  </a:lnTo>
                  <a:lnTo>
                    <a:pt x="15396" y="3786"/>
                  </a:lnTo>
                  <a:lnTo>
                    <a:pt x="15416" y="3786"/>
                  </a:lnTo>
                  <a:lnTo>
                    <a:pt x="15465" y="3808"/>
                  </a:lnTo>
                  <a:lnTo>
                    <a:pt x="15514" y="3808"/>
                  </a:lnTo>
                  <a:lnTo>
                    <a:pt x="15563" y="3829"/>
                  </a:lnTo>
                  <a:lnTo>
                    <a:pt x="15660" y="3829"/>
                  </a:lnTo>
                  <a:lnTo>
                    <a:pt x="15690" y="3865"/>
                  </a:lnTo>
                  <a:lnTo>
                    <a:pt x="15690" y="3879"/>
                  </a:lnTo>
                  <a:lnTo>
                    <a:pt x="15709" y="3915"/>
                  </a:lnTo>
                  <a:lnTo>
                    <a:pt x="15738" y="3915"/>
                  </a:lnTo>
                  <a:lnTo>
                    <a:pt x="15787" y="3936"/>
                  </a:lnTo>
                  <a:lnTo>
                    <a:pt x="15817" y="3936"/>
                  </a:lnTo>
                  <a:lnTo>
                    <a:pt x="15836" y="3936"/>
                  </a:lnTo>
                  <a:lnTo>
                    <a:pt x="15865" y="3915"/>
                  </a:lnTo>
                  <a:lnTo>
                    <a:pt x="15914" y="3915"/>
                  </a:lnTo>
                  <a:lnTo>
                    <a:pt x="15934" y="3915"/>
                  </a:lnTo>
                  <a:lnTo>
                    <a:pt x="15963" y="3915"/>
                  </a:lnTo>
                  <a:lnTo>
                    <a:pt x="16012" y="3915"/>
                  </a:lnTo>
                  <a:lnTo>
                    <a:pt x="16031" y="3915"/>
                  </a:lnTo>
                  <a:lnTo>
                    <a:pt x="16061" y="3936"/>
                  </a:lnTo>
                  <a:lnTo>
                    <a:pt x="16110" y="3936"/>
                  </a:lnTo>
                  <a:lnTo>
                    <a:pt x="16129" y="3936"/>
                  </a:lnTo>
                  <a:lnTo>
                    <a:pt x="16158" y="3915"/>
                  </a:lnTo>
                  <a:lnTo>
                    <a:pt x="16207" y="3915"/>
                  </a:lnTo>
                  <a:lnTo>
                    <a:pt x="16256" y="3915"/>
                  </a:lnTo>
                  <a:lnTo>
                    <a:pt x="16305" y="3901"/>
                  </a:lnTo>
                  <a:lnTo>
                    <a:pt x="16325" y="3901"/>
                  </a:lnTo>
                  <a:lnTo>
                    <a:pt x="16354" y="3901"/>
                  </a:lnTo>
                  <a:lnTo>
                    <a:pt x="16403" y="3901"/>
                  </a:lnTo>
                  <a:lnTo>
                    <a:pt x="16432" y="3901"/>
                  </a:lnTo>
                  <a:lnTo>
                    <a:pt x="16452" y="3901"/>
                  </a:lnTo>
                  <a:lnTo>
                    <a:pt x="16481" y="3901"/>
                  </a:lnTo>
                  <a:lnTo>
                    <a:pt x="16530" y="3901"/>
                  </a:lnTo>
                  <a:lnTo>
                    <a:pt x="16579" y="3901"/>
                  </a:lnTo>
                  <a:lnTo>
                    <a:pt x="16598" y="3879"/>
                  </a:lnTo>
                  <a:lnTo>
                    <a:pt x="16579" y="3865"/>
                  </a:lnTo>
                  <a:lnTo>
                    <a:pt x="16579" y="3843"/>
                  </a:lnTo>
                  <a:lnTo>
                    <a:pt x="16530" y="3829"/>
                  </a:lnTo>
                  <a:lnTo>
                    <a:pt x="16481" y="3808"/>
                  </a:lnTo>
                  <a:lnTo>
                    <a:pt x="16403" y="3786"/>
                  </a:lnTo>
                  <a:lnTo>
                    <a:pt x="16383" y="3786"/>
                  </a:lnTo>
                  <a:lnTo>
                    <a:pt x="16354" y="3772"/>
                  </a:lnTo>
                  <a:lnTo>
                    <a:pt x="16325" y="3750"/>
                  </a:lnTo>
                  <a:lnTo>
                    <a:pt x="16305" y="3750"/>
                  </a:lnTo>
                  <a:lnTo>
                    <a:pt x="16276" y="3750"/>
                  </a:lnTo>
                  <a:lnTo>
                    <a:pt x="16256" y="3750"/>
                  </a:lnTo>
                  <a:lnTo>
                    <a:pt x="16227" y="3750"/>
                  </a:lnTo>
                  <a:lnTo>
                    <a:pt x="16178" y="3736"/>
                  </a:lnTo>
                  <a:lnTo>
                    <a:pt x="16129" y="3715"/>
                  </a:lnTo>
                  <a:lnTo>
                    <a:pt x="16031" y="3700"/>
                  </a:lnTo>
                  <a:lnTo>
                    <a:pt x="15983" y="3679"/>
                  </a:lnTo>
                  <a:lnTo>
                    <a:pt x="15963" y="3664"/>
                  </a:lnTo>
                  <a:lnTo>
                    <a:pt x="15963" y="3643"/>
                  </a:lnTo>
                  <a:lnTo>
                    <a:pt x="15983" y="3643"/>
                  </a:lnTo>
                  <a:lnTo>
                    <a:pt x="16012" y="3643"/>
                  </a:lnTo>
                  <a:lnTo>
                    <a:pt x="16061" y="3643"/>
                  </a:lnTo>
                  <a:lnTo>
                    <a:pt x="16110" y="3664"/>
                  </a:lnTo>
                  <a:lnTo>
                    <a:pt x="16129" y="3664"/>
                  </a:lnTo>
                  <a:lnTo>
                    <a:pt x="16178" y="3679"/>
                  </a:lnTo>
                  <a:lnTo>
                    <a:pt x="16207" y="3679"/>
                  </a:lnTo>
                  <a:lnTo>
                    <a:pt x="16256" y="3679"/>
                  </a:lnTo>
                  <a:lnTo>
                    <a:pt x="16276" y="3715"/>
                  </a:lnTo>
                  <a:lnTo>
                    <a:pt x="16325" y="3715"/>
                  </a:lnTo>
                  <a:lnTo>
                    <a:pt x="16383" y="3700"/>
                  </a:lnTo>
                  <a:lnTo>
                    <a:pt x="16481" y="3679"/>
                  </a:lnTo>
                  <a:lnTo>
                    <a:pt x="16549" y="3679"/>
                  </a:lnTo>
                  <a:lnTo>
                    <a:pt x="16579" y="3715"/>
                  </a:lnTo>
                  <a:lnTo>
                    <a:pt x="16598" y="3715"/>
                  </a:lnTo>
                  <a:lnTo>
                    <a:pt x="16647" y="3736"/>
                  </a:lnTo>
                  <a:lnTo>
                    <a:pt x="16676" y="3750"/>
                  </a:lnTo>
                  <a:lnTo>
                    <a:pt x="16676" y="3736"/>
                  </a:lnTo>
                  <a:lnTo>
                    <a:pt x="16647" y="3715"/>
                  </a:lnTo>
                  <a:lnTo>
                    <a:pt x="16627" y="3679"/>
                  </a:lnTo>
                  <a:lnTo>
                    <a:pt x="16598" y="3679"/>
                  </a:lnTo>
                  <a:lnTo>
                    <a:pt x="16598" y="3643"/>
                  </a:lnTo>
                  <a:lnTo>
                    <a:pt x="16579" y="3629"/>
                  </a:lnTo>
                  <a:lnTo>
                    <a:pt x="16549" y="3593"/>
                  </a:lnTo>
                  <a:lnTo>
                    <a:pt x="16530" y="3536"/>
                  </a:lnTo>
                  <a:lnTo>
                    <a:pt x="16530" y="3521"/>
                  </a:lnTo>
                  <a:lnTo>
                    <a:pt x="16530" y="3500"/>
                  </a:lnTo>
                  <a:lnTo>
                    <a:pt x="16530" y="3485"/>
                  </a:lnTo>
                  <a:lnTo>
                    <a:pt x="16500" y="3450"/>
                  </a:lnTo>
                  <a:lnTo>
                    <a:pt x="16432" y="3428"/>
                  </a:lnTo>
                  <a:lnTo>
                    <a:pt x="16383" y="3428"/>
                  </a:lnTo>
                  <a:lnTo>
                    <a:pt x="16325" y="3414"/>
                  </a:lnTo>
                  <a:lnTo>
                    <a:pt x="16305" y="3371"/>
                  </a:lnTo>
                  <a:lnTo>
                    <a:pt x="16256" y="3357"/>
                  </a:lnTo>
                  <a:lnTo>
                    <a:pt x="16207" y="3357"/>
                  </a:lnTo>
                  <a:lnTo>
                    <a:pt x="16129" y="3335"/>
                  </a:lnTo>
                  <a:lnTo>
                    <a:pt x="16080" y="3335"/>
                  </a:lnTo>
                  <a:lnTo>
                    <a:pt x="16061" y="3335"/>
                  </a:lnTo>
                  <a:lnTo>
                    <a:pt x="16012" y="3321"/>
                  </a:lnTo>
                  <a:lnTo>
                    <a:pt x="15963" y="3299"/>
                  </a:lnTo>
                  <a:lnTo>
                    <a:pt x="15934" y="3285"/>
                  </a:lnTo>
                  <a:lnTo>
                    <a:pt x="15885" y="3285"/>
                  </a:lnTo>
                  <a:lnTo>
                    <a:pt x="15865" y="3249"/>
                  </a:lnTo>
                  <a:lnTo>
                    <a:pt x="15836" y="3228"/>
                  </a:lnTo>
                  <a:lnTo>
                    <a:pt x="15787" y="3192"/>
                  </a:lnTo>
                  <a:lnTo>
                    <a:pt x="15768" y="3156"/>
                  </a:lnTo>
                  <a:lnTo>
                    <a:pt x="15738" y="3142"/>
                  </a:lnTo>
                  <a:lnTo>
                    <a:pt x="15738" y="3106"/>
                  </a:lnTo>
                  <a:lnTo>
                    <a:pt x="15768" y="3085"/>
                  </a:lnTo>
                  <a:lnTo>
                    <a:pt x="15817" y="3085"/>
                  </a:lnTo>
                  <a:lnTo>
                    <a:pt x="15865" y="3085"/>
                  </a:lnTo>
                  <a:lnTo>
                    <a:pt x="15934" y="3106"/>
                  </a:lnTo>
                  <a:lnTo>
                    <a:pt x="15983" y="3120"/>
                  </a:lnTo>
                  <a:lnTo>
                    <a:pt x="16012" y="3120"/>
                  </a:lnTo>
                  <a:lnTo>
                    <a:pt x="16061" y="3142"/>
                  </a:lnTo>
                  <a:lnTo>
                    <a:pt x="16110" y="3156"/>
                  </a:lnTo>
                  <a:lnTo>
                    <a:pt x="16158" y="3178"/>
                  </a:lnTo>
                  <a:lnTo>
                    <a:pt x="16207" y="3192"/>
                  </a:lnTo>
                  <a:lnTo>
                    <a:pt x="16256" y="3214"/>
                  </a:lnTo>
                  <a:lnTo>
                    <a:pt x="16305" y="3228"/>
                  </a:lnTo>
                  <a:lnTo>
                    <a:pt x="16325" y="3228"/>
                  </a:lnTo>
                  <a:lnTo>
                    <a:pt x="16383" y="3214"/>
                  </a:lnTo>
                  <a:lnTo>
                    <a:pt x="16403" y="3178"/>
                  </a:lnTo>
                  <a:lnTo>
                    <a:pt x="16403" y="3156"/>
                  </a:lnTo>
                  <a:lnTo>
                    <a:pt x="16383" y="3120"/>
                  </a:lnTo>
                  <a:lnTo>
                    <a:pt x="16325" y="3106"/>
                  </a:lnTo>
                  <a:lnTo>
                    <a:pt x="16276" y="3085"/>
                  </a:lnTo>
                  <a:lnTo>
                    <a:pt x="16276" y="3070"/>
                  </a:lnTo>
                  <a:lnTo>
                    <a:pt x="16276" y="3049"/>
                  </a:lnTo>
                  <a:lnTo>
                    <a:pt x="16305" y="3035"/>
                  </a:lnTo>
                  <a:lnTo>
                    <a:pt x="16325" y="3035"/>
                  </a:lnTo>
                  <a:lnTo>
                    <a:pt x="16354" y="3013"/>
                  </a:lnTo>
                  <a:lnTo>
                    <a:pt x="16383" y="2999"/>
                  </a:lnTo>
                  <a:lnTo>
                    <a:pt x="16383" y="2977"/>
                  </a:lnTo>
                  <a:lnTo>
                    <a:pt x="16354" y="2956"/>
                  </a:lnTo>
                  <a:lnTo>
                    <a:pt x="16325" y="2920"/>
                  </a:lnTo>
                  <a:lnTo>
                    <a:pt x="16305" y="2906"/>
                  </a:lnTo>
                  <a:lnTo>
                    <a:pt x="16256" y="2906"/>
                  </a:lnTo>
                  <a:lnTo>
                    <a:pt x="16256" y="2884"/>
                  </a:lnTo>
                  <a:lnTo>
                    <a:pt x="16305" y="2870"/>
                  </a:lnTo>
                  <a:lnTo>
                    <a:pt x="16354" y="2849"/>
                  </a:lnTo>
                  <a:lnTo>
                    <a:pt x="16383" y="2813"/>
                  </a:lnTo>
                  <a:lnTo>
                    <a:pt x="16354" y="2798"/>
                  </a:lnTo>
                  <a:lnTo>
                    <a:pt x="16305" y="2777"/>
                  </a:lnTo>
                  <a:lnTo>
                    <a:pt x="16227" y="2763"/>
                  </a:lnTo>
                  <a:lnTo>
                    <a:pt x="16158" y="2763"/>
                  </a:lnTo>
                  <a:lnTo>
                    <a:pt x="16110" y="2763"/>
                  </a:lnTo>
                  <a:lnTo>
                    <a:pt x="16061" y="2763"/>
                  </a:lnTo>
                  <a:lnTo>
                    <a:pt x="16012" y="2777"/>
                  </a:lnTo>
                  <a:lnTo>
                    <a:pt x="15983" y="2777"/>
                  </a:lnTo>
                  <a:lnTo>
                    <a:pt x="15963" y="2777"/>
                  </a:lnTo>
                  <a:lnTo>
                    <a:pt x="15934" y="2763"/>
                  </a:lnTo>
                  <a:lnTo>
                    <a:pt x="15963" y="2741"/>
                  </a:lnTo>
                  <a:lnTo>
                    <a:pt x="15934" y="2741"/>
                  </a:lnTo>
                  <a:lnTo>
                    <a:pt x="15914" y="2727"/>
                  </a:lnTo>
                  <a:lnTo>
                    <a:pt x="15885" y="2727"/>
                  </a:lnTo>
                  <a:lnTo>
                    <a:pt x="15836" y="2727"/>
                  </a:lnTo>
                  <a:lnTo>
                    <a:pt x="15787" y="2727"/>
                  </a:lnTo>
                  <a:lnTo>
                    <a:pt x="15738" y="2705"/>
                  </a:lnTo>
                  <a:lnTo>
                    <a:pt x="15690" y="2705"/>
                  </a:lnTo>
                  <a:lnTo>
                    <a:pt x="15660" y="2705"/>
                  </a:lnTo>
                  <a:lnTo>
                    <a:pt x="15611" y="2691"/>
                  </a:lnTo>
                  <a:lnTo>
                    <a:pt x="15611" y="2705"/>
                  </a:lnTo>
                  <a:lnTo>
                    <a:pt x="15641" y="2727"/>
                  </a:lnTo>
                  <a:lnTo>
                    <a:pt x="15660" y="2763"/>
                  </a:lnTo>
                  <a:lnTo>
                    <a:pt x="15641" y="2763"/>
                  </a:lnTo>
                  <a:lnTo>
                    <a:pt x="15592" y="2763"/>
                  </a:lnTo>
                  <a:lnTo>
                    <a:pt x="15543" y="2727"/>
                  </a:lnTo>
                  <a:lnTo>
                    <a:pt x="15465" y="2691"/>
                  </a:lnTo>
                  <a:lnTo>
                    <a:pt x="15416" y="2670"/>
                  </a:lnTo>
                  <a:lnTo>
                    <a:pt x="15396" y="2670"/>
                  </a:lnTo>
                  <a:lnTo>
                    <a:pt x="15318" y="2691"/>
                  </a:lnTo>
                  <a:lnTo>
                    <a:pt x="15269" y="2670"/>
                  </a:lnTo>
                  <a:lnTo>
                    <a:pt x="15221" y="2655"/>
                  </a:lnTo>
                  <a:lnTo>
                    <a:pt x="15221" y="2619"/>
                  </a:lnTo>
                  <a:lnTo>
                    <a:pt x="15250" y="2598"/>
                  </a:lnTo>
                  <a:lnTo>
                    <a:pt x="15250" y="2584"/>
                  </a:lnTo>
                  <a:lnTo>
                    <a:pt x="15250" y="2562"/>
                  </a:lnTo>
                  <a:lnTo>
                    <a:pt x="15269" y="2548"/>
                  </a:lnTo>
                  <a:lnTo>
                    <a:pt x="15299" y="2548"/>
                  </a:lnTo>
                  <a:lnTo>
                    <a:pt x="15318" y="2548"/>
                  </a:lnTo>
                  <a:lnTo>
                    <a:pt x="15318" y="2526"/>
                  </a:lnTo>
                  <a:lnTo>
                    <a:pt x="15250" y="2505"/>
                  </a:lnTo>
                  <a:lnTo>
                    <a:pt x="15201" y="2505"/>
                  </a:lnTo>
                  <a:lnTo>
                    <a:pt x="15172" y="2469"/>
                  </a:lnTo>
                  <a:lnTo>
                    <a:pt x="15201" y="2455"/>
                  </a:lnTo>
                  <a:lnTo>
                    <a:pt x="15250" y="2455"/>
                  </a:lnTo>
                  <a:lnTo>
                    <a:pt x="15221" y="2455"/>
                  </a:lnTo>
                  <a:lnTo>
                    <a:pt x="15201" y="2433"/>
                  </a:lnTo>
                  <a:lnTo>
                    <a:pt x="15172" y="2398"/>
                  </a:lnTo>
                  <a:lnTo>
                    <a:pt x="15123" y="2383"/>
                  </a:lnTo>
                  <a:lnTo>
                    <a:pt x="15094" y="2383"/>
                  </a:lnTo>
                  <a:lnTo>
                    <a:pt x="15045" y="2383"/>
                  </a:lnTo>
                  <a:lnTo>
                    <a:pt x="15025" y="2383"/>
                  </a:lnTo>
                  <a:lnTo>
                    <a:pt x="15045" y="2362"/>
                  </a:lnTo>
                  <a:lnTo>
                    <a:pt x="15045" y="2348"/>
                  </a:lnTo>
                  <a:lnTo>
                    <a:pt x="15025" y="2326"/>
                  </a:lnTo>
                  <a:lnTo>
                    <a:pt x="14976" y="2326"/>
                  </a:lnTo>
                  <a:lnTo>
                    <a:pt x="14928" y="2326"/>
                  </a:lnTo>
                  <a:lnTo>
                    <a:pt x="14849" y="2326"/>
                  </a:lnTo>
                  <a:lnTo>
                    <a:pt x="14801" y="2326"/>
                  </a:lnTo>
                  <a:lnTo>
                    <a:pt x="14752" y="2326"/>
                  </a:lnTo>
                  <a:lnTo>
                    <a:pt x="14683" y="2312"/>
                  </a:lnTo>
                  <a:lnTo>
                    <a:pt x="14654" y="2312"/>
                  </a:lnTo>
                  <a:lnTo>
                    <a:pt x="14654" y="2290"/>
                  </a:lnTo>
                  <a:lnTo>
                    <a:pt x="14634" y="2276"/>
                  </a:lnTo>
                  <a:lnTo>
                    <a:pt x="14576" y="2254"/>
                  </a:lnTo>
                  <a:lnTo>
                    <a:pt x="14507" y="2254"/>
                  </a:lnTo>
                  <a:lnTo>
                    <a:pt x="14459" y="2276"/>
                  </a:lnTo>
                  <a:lnTo>
                    <a:pt x="14410" y="2312"/>
                  </a:lnTo>
                  <a:lnTo>
                    <a:pt x="14380" y="2326"/>
                  </a:lnTo>
                  <a:lnTo>
                    <a:pt x="14332" y="2326"/>
                  </a:lnTo>
                  <a:lnTo>
                    <a:pt x="14283" y="2290"/>
                  </a:lnTo>
                  <a:lnTo>
                    <a:pt x="14263" y="2276"/>
                  </a:lnTo>
                  <a:lnTo>
                    <a:pt x="14234" y="2240"/>
                  </a:lnTo>
                  <a:lnTo>
                    <a:pt x="14214" y="2219"/>
                  </a:lnTo>
                  <a:lnTo>
                    <a:pt x="14166" y="2183"/>
                  </a:lnTo>
                  <a:lnTo>
                    <a:pt x="14087" y="2147"/>
                  </a:lnTo>
                  <a:lnTo>
                    <a:pt x="14019" y="2133"/>
                  </a:lnTo>
                  <a:lnTo>
                    <a:pt x="13960" y="2133"/>
                  </a:lnTo>
                  <a:lnTo>
                    <a:pt x="13941" y="2147"/>
                  </a:lnTo>
                  <a:lnTo>
                    <a:pt x="13863" y="2169"/>
                  </a:lnTo>
                  <a:lnTo>
                    <a:pt x="13814" y="2183"/>
                  </a:lnTo>
                  <a:lnTo>
                    <a:pt x="13814" y="2204"/>
                  </a:lnTo>
                  <a:lnTo>
                    <a:pt x="13814" y="2240"/>
                  </a:lnTo>
                  <a:lnTo>
                    <a:pt x="13765" y="2254"/>
                  </a:lnTo>
                  <a:lnTo>
                    <a:pt x="13716" y="2290"/>
                  </a:lnTo>
                  <a:lnTo>
                    <a:pt x="13648" y="2290"/>
                  </a:lnTo>
                  <a:lnTo>
                    <a:pt x="13618" y="2290"/>
                  </a:lnTo>
                  <a:lnTo>
                    <a:pt x="13599" y="2254"/>
                  </a:lnTo>
                  <a:lnTo>
                    <a:pt x="13599" y="2219"/>
                  </a:lnTo>
                  <a:lnTo>
                    <a:pt x="13570" y="2183"/>
                  </a:lnTo>
                  <a:lnTo>
                    <a:pt x="13570" y="2169"/>
                  </a:lnTo>
                  <a:lnTo>
                    <a:pt x="13550" y="2133"/>
                  </a:lnTo>
                  <a:lnTo>
                    <a:pt x="13521" y="2090"/>
                  </a:lnTo>
                  <a:lnTo>
                    <a:pt x="13501" y="2076"/>
                  </a:lnTo>
                  <a:lnTo>
                    <a:pt x="13423" y="2040"/>
                  </a:lnTo>
                  <a:lnTo>
                    <a:pt x="13345" y="2040"/>
                  </a:lnTo>
                  <a:lnTo>
                    <a:pt x="13277" y="2054"/>
                  </a:lnTo>
                  <a:lnTo>
                    <a:pt x="13228" y="2090"/>
                  </a:lnTo>
                  <a:lnTo>
                    <a:pt x="13198" y="2169"/>
                  </a:lnTo>
                  <a:lnTo>
                    <a:pt x="13179" y="2240"/>
                  </a:lnTo>
                  <a:lnTo>
                    <a:pt x="13179" y="2326"/>
                  </a:lnTo>
                  <a:lnTo>
                    <a:pt x="13228" y="2455"/>
                  </a:lnTo>
                  <a:lnTo>
                    <a:pt x="13277" y="2548"/>
                  </a:lnTo>
                  <a:lnTo>
                    <a:pt x="13247" y="2526"/>
                  </a:lnTo>
                  <a:lnTo>
                    <a:pt x="13228" y="2505"/>
                  </a:lnTo>
                  <a:lnTo>
                    <a:pt x="13179" y="2469"/>
                  </a:lnTo>
                  <a:lnTo>
                    <a:pt x="13130" y="2419"/>
                  </a:lnTo>
                  <a:lnTo>
                    <a:pt x="13101" y="2362"/>
                  </a:lnTo>
                  <a:lnTo>
                    <a:pt x="13081" y="2312"/>
                  </a:lnTo>
                  <a:lnTo>
                    <a:pt x="13081" y="2219"/>
                  </a:lnTo>
                  <a:lnTo>
                    <a:pt x="13130" y="2133"/>
                  </a:lnTo>
                  <a:lnTo>
                    <a:pt x="13130" y="2076"/>
                  </a:lnTo>
                  <a:lnTo>
                    <a:pt x="13101" y="2054"/>
                  </a:lnTo>
                  <a:lnTo>
                    <a:pt x="13052" y="2054"/>
                  </a:lnTo>
                  <a:lnTo>
                    <a:pt x="13003" y="2054"/>
                  </a:lnTo>
                  <a:lnTo>
                    <a:pt x="12935" y="2076"/>
                  </a:lnTo>
                  <a:lnTo>
                    <a:pt x="12856" y="2133"/>
                  </a:lnTo>
                  <a:lnTo>
                    <a:pt x="12808" y="2219"/>
                  </a:lnTo>
                  <a:lnTo>
                    <a:pt x="12778" y="2326"/>
                  </a:lnTo>
                  <a:lnTo>
                    <a:pt x="12778" y="2398"/>
                  </a:lnTo>
                  <a:lnTo>
                    <a:pt x="12778" y="2433"/>
                  </a:lnTo>
                  <a:lnTo>
                    <a:pt x="12778" y="2469"/>
                  </a:lnTo>
                  <a:lnTo>
                    <a:pt x="12778" y="2548"/>
                  </a:lnTo>
                  <a:lnTo>
                    <a:pt x="12778" y="2584"/>
                  </a:lnTo>
                  <a:lnTo>
                    <a:pt x="12808" y="2598"/>
                  </a:lnTo>
                  <a:lnTo>
                    <a:pt x="12856" y="2619"/>
                  </a:lnTo>
                  <a:lnTo>
                    <a:pt x="12886" y="2619"/>
                  </a:lnTo>
                  <a:lnTo>
                    <a:pt x="12905" y="2619"/>
                  </a:lnTo>
                  <a:lnTo>
                    <a:pt x="12983" y="2634"/>
                  </a:lnTo>
                  <a:lnTo>
                    <a:pt x="13032" y="2655"/>
                  </a:lnTo>
                  <a:lnTo>
                    <a:pt x="13081" y="2655"/>
                  </a:lnTo>
                  <a:lnTo>
                    <a:pt x="13101" y="2670"/>
                  </a:lnTo>
                  <a:lnTo>
                    <a:pt x="13081" y="2691"/>
                  </a:lnTo>
                  <a:lnTo>
                    <a:pt x="13032" y="2691"/>
                  </a:lnTo>
                  <a:lnTo>
                    <a:pt x="13003" y="2691"/>
                  </a:lnTo>
                  <a:lnTo>
                    <a:pt x="12954" y="2691"/>
                  </a:lnTo>
                  <a:lnTo>
                    <a:pt x="12905" y="2705"/>
                  </a:lnTo>
                  <a:lnTo>
                    <a:pt x="12856" y="2727"/>
                  </a:lnTo>
                  <a:lnTo>
                    <a:pt x="12856" y="2741"/>
                  </a:lnTo>
                  <a:lnTo>
                    <a:pt x="12886" y="2763"/>
                  </a:lnTo>
                  <a:lnTo>
                    <a:pt x="12905" y="2763"/>
                  </a:lnTo>
                  <a:lnTo>
                    <a:pt x="12954" y="2777"/>
                  </a:lnTo>
                  <a:lnTo>
                    <a:pt x="13003" y="2798"/>
                  </a:lnTo>
                  <a:lnTo>
                    <a:pt x="13032" y="2813"/>
                  </a:lnTo>
                  <a:lnTo>
                    <a:pt x="13081" y="2834"/>
                  </a:lnTo>
                  <a:lnTo>
                    <a:pt x="13101" y="2834"/>
                  </a:lnTo>
                  <a:lnTo>
                    <a:pt x="13150" y="2834"/>
                  </a:lnTo>
                  <a:lnTo>
                    <a:pt x="13198" y="2813"/>
                  </a:lnTo>
                  <a:lnTo>
                    <a:pt x="13247" y="2798"/>
                  </a:lnTo>
                  <a:lnTo>
                    <a:pt x="13277" y="2813"/>
                  </a:lnTo>
                  <a:lnTo>
                    <a:pt x="13296" y="2834"/>
                  </a:lnTo>
                  <a:lnTo>
                    <a:pt x="13394" y="2849"/>
                  </a:lnTo>
                  <a:lnTo>
                    <a:pt x="13423" y="2849"/>
                  </a:lnTo>
                  <a:lnTo>
                    <a:pt x="13345" y="3120"/>
                  </a:lnTo>
                  <a:lnTo>
                    <a:pt x="13052" y="3450"/>
                  </a:lnTo>
                  <a:lnTo>
                    <a:pt x="12954" y="3049"/>
                  </a:lnTo>
                  <a:lnTo>
                    <a:pt x="12778" y="2884"/>
                  </a:lnTo>
                  <a:lnTo>
                    <a:pt x="12583" y="3085"/>
                  </a:lnTo>
                  <a:lnTo>
                    <a:pt x="12485" y="2884"/>
                  </a:lnTo>
                  <a:lnTo>
                    <a:pt x="12290" y="2634"/>
                  </a:lnTo>
                  <a:lnTo>
                    <a:pt x="12192" y="2312"/>
                  </a:lnTo>
                  <a:lnTo>
                    <a:pt x="11870" y="1932"/>
                  </a:lnTo>
                  <a:lnTo>
                    <a:pt x="11626" y="2455"/>
                  </a:lnTo>
                  <a:lnTo>
                    <a:pt x="11626" y="2634"/>
                  </a:lnTo>
                  <a:lnTo>
                    <a:pt x="11967" y="2849"/>
                  </a:lnTo>
                  <a:lnTo>
                    <a:pt x="12016" y="3085"/>
                  </a:lnTo>
                  <a:lnTo>
                    <a:pt x="11772" y="3264"/>
                  </a:lnTo>
                  <a:lnTo>
                    <a:pt x="11626" y="3192"/>
                  </a:lnTo>
                  <a:lnTo>
                    <a:pt x="11577" y="3192"/>
                  </a:lnTo>
                  <a:lnTo>
                    <a:pt x="11577" y="3178"/>
                  </a:lnTo>
                  <a:lnTo>
                    <a:pt x="11596" y="3142"/>
                  </a:lnTo>
                  <a:lnTo>
                    <a:pt x="11577" y="3106"/>
                  </a:lnTo>
                  <a:lnTo>
                    <a:pt x="11577" y="3070"/>
                  </a:lnTo>
                  <a:lnTo>
                    <a:pt x="11547" y="3035"/>
                  </a:lnTo>
                  <a:lnTo>
                    <a:pt x="11577" y="3035"/>
                  </a:lnTo>
                  <a:lnTo>
                    <a:pt x="11596" y="3035"/>
                  </a:lnTo>
                  <a:lnTo>
                    <a:pt x="11626" y="3035"/>
                  </a:lnTo>
                  <a:lnTo>
                    <a:pt x="11645" y="3035"/>
                  </a:lnTo>
                  <a:lnTo>
                    <a:pt x="11674" y="3035"/>
                  </a:lnTo>
                  <a:lnTo>
                    <a:pt x="11704" y="2999"/>
                  </a:lnTo>
                  <a:lnTo>
                    <a:pt x="11723" y="2956"/>
                  </a:lnTo>
                  <a:lnTo>
                    <a:pt x="11704" y="2920"/>
                  </a:lnTo>
                  <a:lnTo>
                    <a:pt x="11645" y="2906"/>
                  </a:lnTo>
                  <a:lnTo>
                    <a:pt x="11626" y="2884"/>
                  </a:lnTo>
                  <a:lnTo>
                    <a:pt x="11577" y="2884"/>
                  </a:lnTo>
                  <a:lnTo>
                    <a:pt x="11528" y="2849"/>
                  </a:lnTo>
                  <a:lnTo>
                    <a:pt x="11479" y="2834"/>
                  </a:lnTo>
                  <a:lnTo>
                    <a:pt x="11430" y="2798"/>
                  </a:lnTo>
                  <a:lnTo>
                    <a:pt x="11401" y="2777"/>
                  </a:lnTo>
                  <a:lnTo>
                    <a:pt x="11381" y="2741"/>
                  </a:lnTo>
                  <a:lnTo>
                    <a:pt x="11352" y="2705"/>
                  </a:lnTo>
                  <a:lnTo>
                    <a:pt x="11352" y="2670"/>
                  </a:lnTo>
                  <a:lnTo>
                    <a:pt x="11352" y="2655"/>
                  </a:lnTo>
                  <a:lnTo>
                    <a:pt x="11381" y="2634"/>
                  </a:lnTo>
                  <a:lnTo>
                    <a:pt x="11381" y="2598"/>
                  </a:lnTo>
                  <a:lnTo>
                    <a:pt x="11352" y="2548"/>
                  </a:lnTo>
                  <a:lnTo>
                    <a:pt x="11352" y="2505"/>
                  </a:lnTo>
                  <a:lnTo>
                    <a:pt x="11332" y="2455"/>
                  </a:lnTo>
                  <a:lnTo>
                    <a:pt x="11332" y="2419"/>
                  </a:lnTo>
                  <a:lnTo>
                    <a:pt x="11303" y="2383"/>
                  </a:lnTo>
                  <a:lnTo>
                    <a:pt x="11303" y="2348"/>
                  </a:lnTo>
                  <a:lnTo>
                    <a:pt x="11332" y="2326"/>
                  </a:lnTo>
                  <a:lnTo>
                    <a:pt x="11352" y="2312"/>
                  </a:lnTo>
                  <a:lnTo>
                    <a:pt x="11381" y="2312"/>
                  </a:lnTo>
                  <a:lnTo>
                    <a:pt x="11401" y="2276"/>
                  </a:lnTo>
                  <a:lnTo>
                    <a:pt x="11450" y="2219"/>
                  </a:lnTo>
                  <a:lnTo>
                    <a:pt x="11450" y="2204"/>
                  </a:lnTo>
                  <a:lnTo>
                    <a:pt x="11450" y="2183"/>
                  </a:lnTo>
                  <a:lnTo>
                    <a:pt x="11430" y="2169"/>
                  </a:lnTo>
                  <a:lnTo>
                    <a:pt x="11381" y="2147"/>
                  </a:lnTo>
                  <a:lnTo>
                    <a:pt x="11352" y="2147"/>
                  </a:lnTo>
                  <a:lnTo>
                    <a:pt x="11303" y="2147"/>
                  </a:lnTo>
                  <a:lnTo>
                    <a:pt x="11254" y="2147"/>
                  </a:lnTo>
                  <a:lnTo>
                    <a:pt x="11205" y="2147"/>
                  </a:lnTo>
                  <a:lnTo>
                    <a:pt x="11157" y="2169"/>
                  </a:lnTo>
                  <a:lnTo>
                    <a:pt x="11186" y="2183"/>
                  </a:lnTo>
                  <a:lnTo>
                    <a:pt x="11205" y="2204"/>
                  </a:lnTo>
                  <a:lnTo>
                    <a:pt x="11235" y="2219"/>
                  </a:lnTo>
                  <a:lnTo>
                    <a:pt x="11254" y="2240"/>
                  </a:lnTo>
                  <a:lnTo>
                    <a:pt x="11235" y="2240"/>
                  </a:lnTo>
                  <a:lnTo>
                    <a:pt x="11205" y="2254"/>
                  </a:lnTo>
                  <a:lnTo>
                    <a:pt x="11186" y="2240"/>
                  </a:lnTo>
                  <a:lnTo>
                    <a:pt x="11157" y="2219"/>
                  </a:lnTo>
                  <a:lnTo>
                    <a:pt x="11108" y="2219"/>
                  </a:lnTo>
                  <a:lnTo>
                    <a:pt x="11078" y="2240"/>
                  </a:lnTo>
                  <a:lnTo>
                    <a:pt x="11059" y="2254"/>
                  </a:lnTo>
                  <a:lnTo>
                    <a:pt x="11059" y="2290"/>
                  </a:lnTo>
                  <a:lnTo>
                    <a:pt x="11059" y="2312"/>
                  </a:lnTo>
                  <a:lnTo>
                    <a:pt x="11078" y="2348"/>
                  </a:lnTo>
                  <a:lnTo>
                    <a:pt x="11108" y="2362"/>
                  </a:lnTo>
                  <a:lnTo>
                    <a:pt x="11078" y="2398"/>
                  </a:lnTo>
                  <a:lnTo>
                    <a:pt x="11059" y="2433"/>
                  </a:lnTo>
                  <a:lnTo>
                    <a:pt x="11059" y="2491"/>
                  </a:lnTo>
                  <a:lnTo>
                    <a:pt x="11030" y="2526"/>
                  </a:lnTo>
                  <a:lnTo>
                    <a:pt x="11010" y="2505"/>
                  </a:lnTo>
                  <a:lnTo>
                    <a:pt x="10981" y="2455"/>
                  </a:lnTo>
                  <a:lnTo>
                    <a:pt x="10981" y="2398"/>
                  </a:lnTo>
                  <a:lnTo>
                    <a:pt x="10981" y="2348"/>
                  </a:lnTo>
                  <a:lnTo>
                    <a:pt x="10932" y="2312"/>
                  </a:lnTo>
                  <a:lnTo>
                    <a:pt x="10912" y="2290"/>
                  </a:lnTo>
                  <a:lnTo>
                    <a:pt x="10864" y="2254"/>
                  </a:lnTo>
                  <a:lnTo>
                    <a:pt x="10834" y="2254"/>
                  </a:lnTo>
                  <a:lnTo>
                    <a:pt x="10834" y="2276"/>
                  </a:lnTo>
                  <a:lnTo>
                    <a:pt x="10864" y="2312"/>
                  </a:lnTo>
                  <a:lnTo>
                    <a:pt x="10864" y="2348"/>
                  </a:lnTo>
                  <a:lnTo>
                    <a:pt x="10834" y="2348"/>
                  </a:lnTo>
                  <a:lnTo>
                    <a:pt x="10785" y="2348"/>
                  </a:lnTo>
                  <a:lnTo>
                    <a:pt x="10736" y="2326"/>
                  </a:lnTo>
                  <a:lnTo>
                    <a:pt x="10688" y="2290"/>
                  </a:lnTo>
                  <a:lnTo>
                    <a:pt x="10668" y="2254"/>
                  </a:lnTo>
                  <a:lnTo>
                    <a:pt x="10668" y="2240"/>
                  </a:lnTo>
                  <a:lnTo>
                    <a:pt x="10619" y="2240"/>
                  </a:lnTo>
                  <a:lnTo>
                    <a:pt x="10570" y="2254"/>
                  </a:lnTo>
                  <a:lnTo>
                    <a:pt x="10541" y="2254"/>
                  </a:lnTo>
                  <a:lnTo>
                    <a:pt x="10522" y="2240"/>
                  </a:lnTo>
                  <a:lnTo>
                    <a:pt x="10541" y="2219"/>
                  </a:lnTo>
                  <a:lnTo>
                    <a:pt x="10570" y="2169"/>
                  </a:lnTo>
                  <a:lnTo>
                    <a:pt x="10570" y="2147"/>
                  </a:lnTo>
                  <a:lnTo>
                    <a:pt x="10522" y="2133"/>
                  </a:lnTo>
                  <a:lnTo>
                    <a:pt x="10463" y="2147"/>
                  </a:lnTo>
                  <a:lnTo>
                    <a:pt x="10395" y="2147"/>
                  </a:lnTo>
                  <a:lnTo>
                    <a:pt x="10316" y="2169"/>
                  </a:lnTo>
                  <a:lnTo>
                    <a:pt x="10268" y="2169"/>
                  </a:lnTo>
                  <a:lnTo>
                    <a:pt x="10248" y="2183"/>
                  </a:lnTo>
                  <a:lnTo>
                    <a:pt x="10199" y="2183"/>
                  </a:lnTo>
                  <a:lnTo>
                    <a:pt x="10150" y="2204"/>
                  </a:lnTo>
                  <a:lnTo>
                    <a:pt x="10121" y="2219"/>
                  </a:lnTo>
                  <a:lnTo>
                    <a:pt x="10121" y="2254"/>
                  </a:lnTo>
                  <a:lnTo>
                    <a:pt x="10101" y="2290"/>
                  </a:lnTo>
                  <a:lnTo>
                    <a:pt x="10053" y="2312"/>
                  </a:lnTo>
                  <a:lnTo>
                    <a:pt x="10004" y="2312"/>
                  </a:lnTo>
                  <a:lnTo>
                    <a:pt x="9974" y="2326"/>
                  </a:lnTo>
                  <a:lnTo>
                    <a:pt x="9974" y="2362"/>
                  </a:lnTo>
                  <a:lnTo>
                    <a:pt x="10004" y="2383"/>
                  </a:lnTo>
                  <a:lnTo>
                    <a:pt x="10053" y="2419"/>
                  </a:lnTo>
                  <a:lnTo>
                    <a:pt x="10101" y="2455"/>
                  </a:lnTo>
                  <a:lnTo>
                    <a:pt x="10121" y="2469"/>
                  </a:lnTo>
                  <a:lnTo>
                    <a:pt x="10150" y="2469"/>
                  </a:lnTo>
                  <a:lnTo>
                    <a:pt x="10150" y="2505"/>
                  </a:lnTo>
                  <a:lnTo>
                    <a:pt x="10150" y="2526"/>
                  </a:lnTo>
                  <a:lnTo>
                    <a:pt x="10101" y="2548"/>
                  </a:lnTo>
                  <a:lnTo>
                    <a:pt x="10023" y="2526"/>
                  </a:lnTo>
                  <a:lnTo>
                    <a:pt x="9974" y="2548"/>
                  </a:lnTo>
                  <a:lnTo>
                    <a:pt x="9974" y="2562"/>
                  </a:lnTo>
                  <a:lnTo>
                    <a:pt x="9974" y="2584"/>
                  </a:lnTo>
                  <a:lnTo>
                    <a:pt x="9974" y="2619"/>
                  </a:lnTo>
                  <a:lnTo>
                    <a:pt x="10004" y="2655"/>
                  </a:lnTo>
                  <a:lnTo>
                    <a:pt x="10023" y="2670"/>
                  </a:lnTo>
                  <a:lnTo>
                    <a:pt x="10072" y="2670"/>
                  </a:lnTo>
                  <a:lnTo>
                    <a:pt x="10121" y="2670"/>
                  </a:lnTo>
                  <a:lnTo>
                    <a:pt x="10199" y="2670"/>
                  </a:lnTo>
                  <a:lnTo>
                    <a:pt x="10268" y="2691"/>
                  </a:lnTo>
                  <a:lnTo>
                    <a:pt x="10297" y="2691"/>
                  </a:lnTo>
                  <a:lnTo>
                    <a:pt x="10346" y="2691"/>
                  </a:lnTo>
                  <a:lnTo>
                    <a:pt x="10443" y="2705"/>
                  </a:lnTo>
                  <a:lnTo>
                    <a:pt x="10522" y="2727"/>
                  </a:lnTo>
                  <a:lnTo>
                    <a:pt x="10570" y="2763"/>
                  </a:lnTo>
                  <a:lnTo>
                    <a:pt x="10570" y="2798"/>
                  </a:lnTo>
                  <a:lnTo>
                    <a:pt x="10541" y="2834"/>
                  </a:lnTo>
                  <a:lnTo>
                    <a:pt x="10541" y="2849"/>
                  </a:lnTo>
                  <a:lnTo>
                    <a:pt x="10522" y="2849"/>
                  </a:lnTo>
                  <a:lnTo>
                    <a:pt x="10463" y="2834"/>
                  </a:lnTo>
                  <a:lnTo>
                    <a:pt x="10414" y="2834"/>
                  </a:lnTo>
                  <a:lnTo>
                    <a:pt x="10346" y="2813"/>
                  </a:lnTo>
                  <a:lnTo>
                    <a:pt x="10297" y="2777"/>
                  </a:lnTo>
                  <a:lnTo>
                    <a:pt x="10248" y="2777"/>
                  </a:lnTo>
                  <a:lnTo>
                    <a:pt x="10199" y="2763"/>
                  </a:lnTo>
                  <a:lnTo>
                    <a:pt x="10150" y="2741"/>
                  </a:lnTo>
                  <a:lnTo>
                    <a:pt x="10101" y="2741"/>
                  </a:lnTo>
                  <a:lnTo>
                    <a:pt x="10023" y="2741"/>
                  </a:lnTo>
                  <a:lnTo>
                    <a:pt x="9974" y="2741"/>
                  </a:lnTo>
                  <a:lnTo>
                    <a:pt x="9955" y="2741"/>
                  </a:lnTo>
                  <a:lnTo>
                    <a:pt x="9955" y="2777"/>
                  </a:lnTo>
                  <a:lnTo>
                    <a:pt x="9955" y="2813"/>
                  </a:lnTo>
                  <a:lnTo>
                    <a:pt x="9955" y="2849"/>
                  </a:lnTo>
                  <a:lnTo>
                    <a:pt x="9955" y="2884"/>
                  </a:lnTo>
                  <a:lnTo>
                    <a:pt x="9974" y="2906"/>
                  </a:lnTo>
                  <a:lnTo>
                    <a:pt x="10023" y="2906"/>
                  </a:lnTo>
                  <a:lnTo>
                    <a:pt x="10072" y="2920"/>
                  </a:lnTo>
                  <a:lnTo>
                    <a:pt x="10121" y="2956"/>
                  </a:lnTo>
                  <a:lnTo>
                    <a:pt x="10199" y="2999"/>
                  </a:lnTo>
                  <a:lnTo>
                    <a:pt x="10248" y="3035"/>
                  </a:lnTo>
                  <a:lnTo>
                    <a:pt x="10248" y="3070"/>
                  </a:lnTo>
                  <a:lnTo>
                    <a:pt x="10268" y="3106"/>
                  </a:lnTo>
                  <a:lnTo>
                    <a:pt x="10268" y="3142"/>
                  </a:lnTo>
                  <a:lnTo>
                    <a:pt x="10297" y="3156"/>
                  </a:lnTo>
                  <a:lnTo>
                    <a:pt x="10316" y="3156"/>
                  </a:lnTo>
                  <a:lnTo>
                    <a:pt x="10346" y="3156"/>
                  </a:lnTo>
                  <a:lnTo>
                    <a:pt x="10395" y="3178"/>
                  </a:lnTo>
                  <a:lnTo>
                    <a:pt x="10414" y="3178"/>
                  </a:lnTo>
                  <a:lnTo>
                    <a:pt x="10463" y="3192"/>
                  </a:lnTo>
                  <a:lnTo>
                    <a:pt x="10492" y="3192"/>
                  </a:lnTo>
                  <a:lnTo>
                    <a:pt x="10522" y="3192"/>
                  </a:lnTo>
                  <a:lnTo>
                    <a:pt x="10541" y="3192"/>
                  </a:lnTo>
                  <a:lnTo>
                    <a:pt x="10590" y="3192"/>
                  </a:lnTo>
                  <a:lnTo>
                    <a:pt x="10619" y="3178"/>
                  </a:lnTo>
                  <a:lnTo>
                    <a:pt x="10688" y="3178"/>
                  </a:lnTo>
                  <a:lnTo>
                    <a:pt x="10766" y="3156"/>
                  </a:lnTo>
                  <a:lnTo>
                    <a:pt x="10815" y="3142"/>
                  </a:lnTo>
                  <a:lnTo>
                    <a:pt x="10883" y="3142"/>
                  </a:lnTo>
                  <a:lnTo>
                    <a:pt x="10932" y="3120"/>
                  </a:lnTo>
                  <a:lnTo>
                    <a:pt x="10981" y="3106"/>
                  </a:lnTo>
                  <a:lnTo>
                    <a:pt x="11030" y="3070"/>
                  </a:lnTo>
                  <a:lnTo>
                    <a:pt x="11059" y="3049"/>
                  </a:lnTo>
                  <a:lnTo>
                    <a:pt x="11078" y="3070"/>
                  </a:lnTo>
                  <a:lnTo>
                    <a:pt x="11108" y="3070"/>
                  </a:lnTo>
                  <a:lnTo>
                    <a:pt x="11157" y="3106"/>
                  </a:lnTo>
                  <a:lnTo>
                    <a:pt x="11186" y="3106"/>
                  </a:lnTo>
                  <a:lnTo>
                    <a:pt x="11205" y="3142"/>
                  </a:lnTo>
                  <a:lnTo>
                    <a:pt x="11254" y="3156"/>
                  </a:lnTo>
                  <a:lnTo>
                    <a:pt x="11303" y="3178"/>
                  </a:lnTo>
                  <a:lnTo>
                    <a:pt x="11332" y="3214"/>
                  </a:lnTo>
                  <a:lnTo>
                    <a:pt x="11401" y="3228"/>
                  </a:lnTo>
                  <a:lnTo>
                    <a:pt x="11303" y="3371"/>
                  </a:lnTo>
                  <a:lnTo>
                    <a:pt x="10961" y="3299"/>
                  </a:lnTo>
                  <a:lnTo>
                    <a:pt x="10443" y="3299"/>
                  </a:lnTo>
                  <a:lnTo>
                    <a:pt x="10150" y="3156"/>
                  </a:lnTo>
                  <a:lnTo>
                    <a:pt x="9681" y="3228"/>
                  </a:lnTo>
                  <a:lnTo>
                    <a:pt x="9730" y="3335"/>
                  </a:lnTo>
                  <a:lnTo>
                    <a:pt x="9779" y="3557"/>
                  </a:lnTo>
                  <a:lnTo>
                    <a:pt x="9633" y="3521"/>
                  </a:lnTo>
                  <a:lnTo>
                    <a:pt x="9359" y="3299"/>
                  </a:lnTo>
                  <a:lnTo>
                    <a:pt x="8822" y="3371"/>
                  </a:lnTo>
                  <a:lnTo>
                    <a:pt x="8548" y="3228"/>
                  </a:lnTo>
                  <a:lnTo>
                    <a:pt x="8646" y="3085"/>
                  </a:lnTo>
                  <a:lnTo>
                    <a:pt x="8304" y="3013"/>
                  </a:lnTo>
                  <a:lnTo>
                    <a:pt x="7884" y="2849"/>
                  </a:lnTo>
                  <a:lnTo>
                    <a:pt x="7317" y="2741"/>
                  </a:lnTo>
                  <a:lnTo>
                    <a:pt x="6966" y="2813"/>
                  </a:lnTo>
                  <a:lnTo>
                    <a:pt x="6604" y="2526"/>
                  </a:lnTo>
                  <a:lnTo>
                    <a:pt x="5637" y="2849"/>
                  </a:lnTo>
                  <a:lnTo>
                    <a:pt x="5373" y="3049"/>
                  </a:lnTo>
                  <a:lnTo>
                    <a:pt x="4973" y="2977"/>
                  </a:lnTo>
                  <a:lnTo>
                    <a:pt x="4709" y="2777"/>
                  </a:lnTo>
                  <a:lnTo>
                    <a:pt x="4406" y="2705"/>
                  </a:lnTo>
                  <a:lnTo>
                    <a:pt x="4289" y="2705"/>
                  </a:lnTo>
                  <a:lnTo>
                    <a:pt x="4142" y="2598"/>
                  </a:lnTo>
                  <a:lnTo>
                    <a:pt x="3673" y="2634"/>
                  </a:lnTo>
                  <a:lnTo>
                    <a:pt x="3009" y="2419"/>
                  </a:lnTo>
                  <a:lnTo>
                    <a:pt x="2706" y="2455"/>
                  </a:lnTo>
                  <a:lnTo>
                    <a:pt x="2462" y="2348"/>
                  </a:lnTo>
                  <a:lnTo>
                    <a:pt x="2393" y="2219"/>
                  </a:lnTo>
                  <a:lnTo>
                    <a:pt x="1944" y="2111"/>
                  </a:lnTo>
                  <a:lnTo>
                    <a:pt x="1671" y="2254"/>
                  </a:lnTo>
                  <a:lnTo>
                    <a:pt x="1280" y="2383"/>
                  </a:lnTo>
                  <a:lnTo>
                    <a:pt x="957" y="2526"/>
                  </a:lnTo>
                  <a:lnTo>
                    <a:pt x="762" y="2884"/>
                  </a:lnTo>
                  <a:lnTo>
                    <a:pt x="342" y="2956"/>
                  </a:lnTo>
                  <a:lnTo>
                    <a:pt x="342" y="3192"/>
                  </a:lnTo>
                  <a:lnTo>
                    <a:pt x="664" y="3485"/>
                  </a:lnTo>
                  <a:lnTo>
                    <a:pt x="957" y="3593"/>
                  </a:lnTo>
                  <a:lnTo>
                    <a:pt x="957" y="3736"/>
                  </a:lnTo>
                  <a:lnTo>
                    <a:pt x="762" y="3808"/>
                  </a:lnTo>
                  <a:lnTo>
                    <a:pt x="488" y="3736"/>
                  </a:lnTo>
                  <a:lnTo>
                    <a:pt x="0" y="4008"/>
                  </a:lnTo>
                  <a:lnTo>
                    <a:pt x="147" y="4115"/>
                  </a:lnTo>
                  <a:lnTo>
                    <a:pt x="342" y="4258"/>
                  </a:lnTo>
                  <a:lnTo>
                    <a:pt x="811" y="4258"/>
                  </a:lnTo>
                  <a:lnTo>
                    <a:pt x="1153" y="4294"/>
                  </a:lnTo>
                  <a:lnTo>
                    <a:pt x="1006" y="4545"/>
                  </a:lnTo>
                  <a:lnTo>
                    <a:pt x="615" y="4674"/>
                  </a:lnTo>
                  <a:lnTo>
                    <a:pt x="293" y="4817"/>
                  </a:lnTo>
                  <a:lnTo>
                    <a:pt x="244" y="4996"/>
                  </a:lnTo>
                  <a:lnTo>
                    <a:pt x="615" y="5182"/>
                  </a:lnTo>
                  <a:lnTo>
                    <a:pt x="664" y="5375"/>
                  </a:lnTo>
                  <a:lnTo>
                    <a:pt x="909" y="5447"/>
                  </a:lnTo>
                  <a:lnTo>
                    <a:pt x="957" y="5704"/>
                  </a:lnTo>
                  <a:lnTo>
                    <a:pt x="1329" y="5668"/>
                  </a:lnTo>
                  <a:lnTo>
                    <a:pt x="1778" y="5668"/>
                  </a:lnTo>
                  <a:lnTo>
                    <a:pt x="1524" y="6012"/>
                  </a:lnTo>
                  <a:lnTo>
                    <a:pt x="762" y="6477"/>
                  </a:lnTo>
                  <a:lnTo>
                    <a:pt x="1622" y="6155"/>
                  </a:lnTo>
                  <a:lnTo>
                    <a:pt x="2286" y="5633"/>
                  </a:lnTo>
                  <a:lnTo>
                    <a:pt x="2237" y="5525"/>
                  </a:lnTo>
                  <a:lnTo>
                    <a:pt x="2657" y="5146"/>
                  </a:lnTo>
                  <a:lnTo>
                    <a:pt x="2755" y="5303"/>
                  </a:lnTo>
                  <a:lnTo>
                    <a:pt x="2804" y="5482"/>
                  </a:lnTo>
                  <a:lnTo>
                    <a:pt x="3126" y="5303"/>
                  </a:lnTo>
                  <a:lnTo>
                    <a:pt x="3468" y="5146"/>
                  </a:lnTo>
                  <a:lnTo>
                    <a:pt x="3624" y="5232"/>
                  </a:lnTo>
                  <a:lnTo>
                    <a:pt x="4406" y="5339"/>
                  </a:lnTo>
                  <a:lnTo>
                    <a:pt x="4924" y="5525"/>
                  </a:lnTo>
                  <a:lnTo>
                    <a:pt x="5324" y="5375"/>
                  </a:lnTo>
                  <a:lnTo>
                    <a:pt x="5891" y="6119"/>
                  </a:lnTo>
                  <a:lnTo>
                    <a:pt x="6252" y="6298"/>
                  </a:lnTo>
                  <a:lnTo>
                    <a:pt x="6204" y="6584"/>
                  </a:lnTo>
                  <a:lnTo>
                    <a:pt x="6350" y="6821"/>
                  </a:lnTo>
                  <a:lnTo>
                    <a:pt x="6751" y="7221"/>
                  </a:lnTo>
                  <a:lnTo>
                    <a:pt x="7317" y="7486"/>
                  </a:lnTo>
                  <a:lnTo>
                    <a:pt x="7366" y="7672"/>
                  </a:lnTo>
                  <a:lnTo>
                    <a:pt x="7415" y="7887"/>
                  </a:lnTo>
                  <a:lnTo>
                    <a:pt x="7268" y="7959"/>
                  </a:lnTo>
                  <a:lnTo>
                    <a:pt x="7317" y="7816"/>
                  </a:lnTo>
                  <a:lnTo>
                    <a:pt x="7024" y="7744"/>
                  </a:lnTo>
                  <a:lnTo>
                    <a:pt x="7171" y="8138"/>
                  </a:lnTo>
                  <a:lnTo>
                    <a:pt x="7122" y="8445"/>
                  </a:lnTo>
                  <a:lnTo>
                    <a:pt x="7024" y="8732"/>
                  </a:lnTo>
                  <a:lnTo>
                    <a:pt x="7122" y="8968"/>
                  </a:lnTo>
                  <a:lnTo>
                    <a:pt x="7122" y="9111"/>
                  </a:lnTo>
                  <a:lnTo>
                    <a:pt x="7366" y="9476"/>
                  </a:lnTo>
                  <a:lnTo>
                    <a:pt x="7561" y="9726"/>
                  </a:lnTo>
                  <a:lnTo>
                    <a:pt x="7737" y="9927"/>
                  </a:lnTo>
                  <a:lnTo>
                    <a:pt x="8177" y="10142"/>
                  </a:lnTo>
                  <a:lnTo>
                    <a:pt x="8226" y="10213"/>
                  </a:lnTo>
                  <a:lnTo>
                    <a:pt x="8255" y="10213"/>
                  </a:lnTo>
                  <a:lnTo>
                    <a:pt x="8548" y="10614"/>
                  </a:lnTo>
                  <a:lnTo>
                    <a:pt x="8744" y="10843"/>
                  </a:lnTo>
                  <a:lnTo>
                    <a:pt x="8695" y="10915"/>
                  </a:lnTo>
                  <a:lnTo>
                    <a:pt x="9066" y="11101"/>
                  </a:lnTo>
                  <a:lnTo>
                    <a:pt x="9115" y="11280"/>
                  </a:lnTo>
                  <a:lnTo>
                    <a:pt x="9261" y="11351"/>
                  </a:lnTo>
                  <a:lnTo>
                    <a:pt x="9457" y="11494"/>
                  </a:lnTo>
                  <a:lnTo>
                    <a:pt x="9535" y="11387"/>
                  </a:lnTo>
                  <a:lnTo>
                    <a:pt x="9310" y="11280"/>
                  </a:lnTo>
                  <a:lnTo>
                    <a:pt x="9115" y="10950"/>
                  </a:lnTo>
                  <a:lnTo>
                    <a:pt x="8744" y="10571"/>
                  </a:lnTo>
                  <a:lnTo>
                    <a:pt x="8646" y="10356"/>
                  </a:lnTo>
                  <a:lnTo>
                    <a:pt x="8919" y="10428"/>
                  </a:lnTo>
                  <a:lnTo>
                    <a:pt x="9164" y="10807"/>
                  </a:lnTo>
                  <a:lnTo>
                    <a:pt x="9261" y="10915"/>
                  </a:lnTo>
                  <a:lnTo>
                    <a:pt x="9535" y="11029"/>
                  </a:lnTo>
                  <a:lnTo>
                    <a:pt x="9535" y="11136"/>
                  </a:lnTo>
                  <a:lnTo>
                    <a:pt x="9730" y="11208"/>
                  </a:lnTo>
                  <a:lnTo>
                    <a:pt x="9828" y="11315"/>
                  </a:lnTo>
                  <a:lnTo>
                    <a:pt x="10072" y="11494"/>
                  </a:lnTo>
                  <a:lnTo>
                    <a:pt x="10121" y="11766"/>
                  </a:lnTo>
                  <a:lnTo>
                    <a:pt x="10121" y="11874"/>
                  </a:lnTo>
                  <a:lnTo>
                    <a:pt x="10785" y="12160"/>
                  </a:lnTo>
                  <a:lnTo>
                    <a:pt x="11108" y="12289"/>
                  </a:lnTo>
                  <a:lnTo>
                    <a:pt x="11674" y="12396"/>
                  </a:lnTo>
                  <a:lnTo>
                    <a:pt x="11821" y="12360"/>
                  </a:lnTo>
                  <a:lnTo>
                    <a:pt x="11967" y="12360"/>
                  </a:lnTo>
                  <a:lnTo>
                    <a:pt x="12212" y="12503"/>
                  </a:lnTo>
                  <a:lnTo>
                    <a:pt x="12270" y="12561"/>
                  </a:lnTo>
                  <a:lnTo>
                    <a:pt x="12583" y="12596"/>
                  </a:lnTo>
                  <a:lnTo>
                    <a:pt x="12729" y="12561"/>
                  </a:lnTo>
                  <a:lnTo>
                    <a:pt x="12729" y="12539"/>
                  </a:lnTo>
                  <a:lnTo>
                    <a:pt x="13003" y="12647"/>
                  </a:lnTo>
                  <a:lnTo>
                    <a:pt x="13296" y="12561"/>
                  </a:lnTo>
                  <a:lnTo>
                    <a:pt x="12983" y="12647"/>
                  </a:lnTo>
                  <a:lnTo>
                    <a:pt x="13247" y="12954"/>
                  </a:lnTo>
                  <a:lnTo>
                    <a:pt x="13345" y="13026"/>
                  </a:lnTo>
                  <a:lnTo>
                    <a:pt x="13814" y="13248"/>
                  </a:lnTo>
                  <a:lnTo>
                    <a:pt x="13863" y="13097"/>
                  </a:lnTo>
                  <a:lnTo>
                    <a:pt x="13716" y="12954"/>
                  </a:lnTo>
                  <a:close/>
                  <a:moveTo>
                    <a:pt x="12388" y="12324"/>
                  </a:moveTo>
                  <a:lnTo>
                    <a:pt x="12388" y="12324"/>
                  </a:lnTo>
                  <a:lnTo>
                    <a:pt x="12515" y="12324"/>
                  </a:lnTo>
                  <a:lnTo>
                    <a:pt x="12534" y="12324"/>
                  </a:lnTo>
                  <a:lnTo>
                    <a:pt x="12388" y="12324"/>
                  </a:lnTo>
                  <a:close/>
                  <a:moveTo>
                    <a:pt x="15563" y="12110"/>
                  </a:moveTo>
                  <a:lnTo>
                    <a:pt x="15768" y="12110"/>
                  </a:lnTo>
                  <a:lnTo>
                    <a:pt x="15914" y="12017"/>
                  </a:lnTo>
                  <a:lnTo>
                    <a:pt x="16325" y="12074"/>
                  </a:lnTo>
                  <a:lnTo>
                    <a:pt x="16129" y="11981"/>
                  </a:lnTo>
                  <a:lnTo>
                    <a:pt x="15817" y="11874"/>
                  </a:lnTo>
                  <a:lnTo>
                    <a:pt x="15416" y="11874"/>
                  </a:lnTo>
                  <a:lnTo>
                    <a:pt x="15416" y="11945"/>
                  </a:lnTo>
                  <a:lnTo>
                    <a:pt x="15201" y="11981"/>
                  </a:lnTo>
                  <a:lnTo>
                    <a:pt x="15465" y="12074"/>
                  </a:lnTo>
                  <a:lnTo>
                    <a:pt x="15563" y="12110"/>
                  </a:lnTo>
                  <a:close/>
                  <a:moveTo>
                    <a:pt x="14849" y="11695"/>
                  </a:moveTo>
                  <a:lnTo>
                    <a:pt x="14849" y="11695"/>
                  </a:lnTo>
                  <a:lnTo>
                    <a:pt x="14781" y="11623"/>
                  </a:lnTo>
                  <a:lnTo>
                    <a:pt x="14752" y="11587"/>
                  </a:lnTo>
                  <a:lnTo>
                    <a:pt x="14380" y="11480"/>
                  </a:lnTo>
                  <a:lnTo>
                    <a:pt x="13814" y="11480"/>
                  </a:lnTo>
                  <a:lnTo>
                    <a:pt x="13501" y="11516"/>
                  </a:lnTo>
                  <a:lnTo>
                    <a:pt x="13394" y="11587"/>
                  </a:lnTo>
                  <a:lnTo>
                    <a:pt x="13648" y="11623"/>
                  </a:lnTo>
                  <a:lnTo>
                    <a:pt x="13863" y="11623"/>
                  </a:lnTo>
                  <a:lnTo>
                    <a:pt x="14166" y="11623"/>
                  </a:lnTo>
                  <a:lnTo>
                    <a:pt x="14478" y="11659"/>
                  </a:lnTo>
                  <a:lnTo>
                    <a:pt x="14576" y="11766"/>
                  </a:lnTo>
                  <a:lnTo>
                    <a:pt x="14683" y="11838"/>
                  </a:lnTo>
                  <a:lnTo>
                    <a:pt x="15094" y="11838"/>
                  </a:lnTo>
                  <a:lnTo>
                    <a:pt x="15172" y="11838"/>
                  </a:lnTo>
                  <a:lnTo>
                    <a:pt x="15201" y="11816"/>
                  </a:lnTo>
                  <a:lnTo>
                    <a:pt x="15201" y="11802"/>
                  </a:lnTo>
                  <a:lnTo>
                    <a:pt x="15094" y="11730"/>
                  </a:lnTo>
                  <a:lnTo>
                    <a:pt x="15025" y="11730"/>
                  </a:lnTo>
                  <a:lnTo>
                    <a:pt x="14928" y="11709"/>
                  </a:lnTo>
                  <a:lnTo>
                    <a:pt x="14849" y="11695"/>
                  </a:lnTo>
                  <a:close/>
                  <a:moveTo>
                    <a:pt x="16647" y="12289"/>
                  </a:moveTo>
                  <a:lnTo>
                    <a:pt x="16891" y="12324"/>
                  </a:lnTo>
                  <a:lnTo>
                    <a:pt x="16891" y="12231"/>
                  </a:lnTo>
                  <a:lnTo>
                    <a:pt x="16676" y="12231"/>
                  </a:lnTo>
                  <a:lnTo>
                    <a:pt x="16647" y="12289"/>
                  </a:lnTo>
                  <a:close/>
                  <a:moveTo>
                    <a:pt x="14185" y="13319"/>
                  </a:moveTo>
                  <a:lnTo>
                    <a:pt x="14185" y="13319"/>
                  </a:lnTo>
                  <a:lnTo>
                    <a:pt x="14332" y="13212"/>
                  </a:lnTo>
                  <a:lnTo>
                    <a:pt x="14527" y="13248"/>
                  </a:lnTo>
                  <a:lnTo>
                    <a:pt x="14576" y="13355"/>
                  </a:lnTo>
                  <a:lnTo>
                    <a:pt x="14732" y="13248"/>
                  </a:lnTo>
                  <a:lnTo>
                    <a:pt x="14527" y="13140"/>
                  </a:lnTo>
                  <a:lnTo>
                    <a:pt x="14283" y="13140"/>
                  </a:lnTo>
                  <a:lnTo>
                    <a:pt x="14117" y="13155"/>
                  </a:lnTo>
                  <a:lnTo>
                    <a:pt x="13990" y="13155"/>
                  </a:lnTo>
                  <a:lnTo>
                    <a:pt x="13912" y="13140"/>
                  </a:lnTo>
                  <a:lnTo>
                    <a:pt x="13863" y="13140"/>
                  </a:lnTo>
                  <a:lnTo>
                    <a:pt x="13863" y="13097"/>
                  </a:lnTo>
                  <a:lnTo>
                    <a:pt x="13814" y="13248"/>
                  </a:lnTo>
                  <a:lnTo>
                    <a:pt x="14019" y="13391"/>
                  </a:lnTo>
                  <a:lnTo>
                    <a:pt x="14117" y="13391"/>
                  </a:lnTo>
                  <a:lnTo>
                    <a:pt x="14185" y="13319"/>
                  </a:lnTo>
                  <a:close/>
                  <a:moveTo>
                    <a:pt x="21502" y="14837"/>
                  </a:moveTo>
                  <a:lnTo>
                    <a:pt x="21502" y="14837"/>
                  </a:lnTo>
                  <a:lnTo>
                    <a:pt x="21180" y="14758"/>
                  </a:lnTo>
                  <a:lnTo>
                    <a:pt x="20740" y="14579"/>
                  </a:lnTo>
                  <a:lnTo>
                    <a:pt x="20223" y="14543"/>
                  </a:lnTo>
                  <a:lnTo>
                    <a:pt x="20076" y="14507"/>
                  </a:lnTo>
                  <a:lnTo>
                    <a:pt x="19949" y="14400"/>
                  </a:lnTo>
                  <a:lnTo>
                    <a:pt x="19558" y="14293"/>
                  </a:lnTo>
                  <a:lnTo>
                    <a:pt x="19187" y="14128"/>
                  </a:lnTo>
                  <a:lnTo>
                    <a:pt x="19138" y="13985"/>
                  </a:lnTo>
                  <a:lnTo>
                    <a:pt x="18992" y="13699"/>
                  </a:lnTo>
                  <a:lnTo>
                    <a:pt x="18943" y="13699"/>
                  </a:lnTo>
                  <a:lnTo>
                    <a:pt x="18591" y="13548"/>
                  </a:lnTo>
                  <a:lnTo>
                    <a:pt x="18474" y="13548"/>
                  </a:lnTo>
                  <a:lnTo>
                    <a:pt x="18474" y="13570"/>
                  </a:lnTo>
                  <a:lnTo>
                    <a:pt x="18474" y="13548"/>
                  </a:lnTo>
                  <a:lnTo>
                    <a:pt x="18054" y="13513"/>
                  </a:lnTo>
                  <a:lnTo>
                    <a:pt x="18054" y="13477"/>
                  </a:lnTo>
                  <a:lnTo>
                    <a:pt x="18054" y="13513"/>
                  </a:lnTo>
                  <a:lnTo>
                    <a:pt x="18054" y="13462"/>
                  </a:lnTo>
                  <a:lnTo>
                    <a:pt x="17858" y="13427"/>
                  </a:lnTo>
                  <a:lnTo>
                    <a:pt x="17809" y="13319"/>
                  </a:lnTo>
                  <a:lnTo>
                    <a:pt x="17614" y="13212"/>
                  </a:lnTo>
                  <a:lnTo>
                    <a:pt x="17565" y="13212"/>
                  </a:lnTo>
                  <a:lnTo>
                    <a:pt x="17409" y="13176"/>
                  </a:lnTo>
                  <a:lnTo>
                    <a:pt x="17360" y="13097"/>
                  </a:lnTo>
                  <a:lnTo>
                    <a:pt x="17047" y="12990"/>
                  </a:lnTo>
                  <a:lnTo>
                    <a:pt x="16549" y="13026"/>
                  </a:lnTo>
                  <a:lnTo>
                    <a:pt x="16276" y="12990"/>
                  </a:lnTo>
                  <a:lnTo>
                    <a:pt x="16227" y="12918"/>
                  </a:lnTo>
                  <a:lnTo>
                    <a:pt x="15983" y="12883"/>
                  </a:lnTo>
                  <a:lnTo>
                    <a:pt x="15709" y="12918"/>
                  </a:lnTo>
                  <a:lnTo>
                    <a:pt x="15690" y="12904"/>
                  </a:lnTo>
                  <a:lnTo>
                    <a:pt x="15690" y="12868"/>
                  </a:lnTo>
                  <a:lnTo>
                    <a:pt x="15660" y="12811"/>
                  </a:lnTo>
                  <a:lnTo>
                    <a:pt x="15543" y="12847"/>
                  </a:lnTo>
                  <a:lnTo>
                    <a:pt x="15660" y="12811"/>
                  </a:lnTo>
                  <a:lnTo>
                    <a:pt x="15660" y="12775"/>
                  </a:lnTo>
                  <a:lnTo>
                    <a:pt x="15299" y="12847"/>
                  </a:lnTo>
                  <a:lnTo>
                    <a:pt x="15094" y="12918"/>
                  </a:lnTo>
                  <a:lnTo>
                    <a:pt x="14996" y="13097"/>
                  </a:lnTo>
                  <a:lnTo>
                    <a:pt x="14898" y="13140"/>
                  </a:lnTo>
                  <a:lnTo>
                    <a:pt x="14732" y="13248"/>
                  </a:lnTo>
                  <a:lnTo>
                    <a:pt x="14576" y="13355"/>
                  </a:lnTo>
                  <a:lnTo>
                    <a:pt x="14634" y="13441"/>
                  </a:lnTo>
                  <a:lnTo>
                    <a:pt x="14683" y="13627"/>
                  </a:lnTo>
                  <a:lnTo>
                    <a:pt x="14683" y="13734"/>
                  </a:lnTo>
                  <a:lnTo>
                    <a:pt x="14732" y="13878"/>
                  </a:lnTo>
                  <a:lnTo>
                    <a:pt x="14527" y="13985"/>
                  </a:lnTo>
                  <a:lnTo>
                    <a:pt x="14429" y="14056"/>
                  </a:lnTo>
                  <a:lnTo>
                    <a:pt x="14380" y="14128"/>
                  </a:lnTo>
                  <a:lnTo>
                    <a:pt x="14166" y="14472"/>
                  </a:lnTo>
                  <a:lnTo>
                    <a:pt x="14283" y="14615"/>
                  </a:lnTo>
                  <a:lnTo>
                    <a:pt x="14166" y="14650"/>
                  </a:lnTo>
                  <a:lnTo>
                    <a:pt x="14185" y="14650"/>
                  </a:lnTo>
                  <a:lnTo>
                    <a:pt x="14019" y="14722"/>
                  </a:lnTo>
                  <a:lnTo>
                    <a:pt x="14185" y="14980"/>
                  </a:lnTo>
                  <a:lnTo>
                    <a:pt x="14478" y="15359"/>
                  </a:lnTo>
                  <a:lnTo>
                    <a:pt x="14801" y="15824"/>
                  </a:lnTo>
                  <a:lnTo>
                    <a:pt x="14801" y="15896"/>
                  </a:lnTo>
                  <a:lnTo>
                    <a:pt x="15885" y="16347"/>
                  </a:lnTo>
                  <a:lnTo>
                    <a:pt x="15934" y="16347"/>
                  </a:lnTo>
                  <a:lnTo>
                    <a:pt x="15934" y="16332"/>
                  </a:lnTo>
                  <a:lnTo>
                    <a:pt x="15963" y="16311"/>
                  </a:lnTo>
                  <a:lnTo>
                    <a:pt x="16110" y="16418"/>
                  </a:lnTo>
                  <a:lnTo>
                    <a:pt x="16110" y="16440"/>
                  </a:lnTo>
                  <a:lnTo>
                    <a:pt x="16061" y="16569"/>
                  </a:lnTo>
                  <a:lnTo>
                    <a:pt x="16276" y="16833"/>
                  </a:lnTo>
                  <a:lnTo>
                    <a:pt x="16325" y="16905"/>
                  </a:lnTo>
                  <a:lnTo>
                    <a:pt x="16383" y="16869"/>
                  </a:lnTo>
                  <a:lnTo>
                    <a:pt x="16383" y="16891"/>
                  </a:lnTo>
                  <a:lnTo>
                    <a:pt x="16325" y="16905"/>
                  </a:lnTo>
                  <a:lnTo>
                    <a:pt x="16383" y="16948"/>
                  </a:lnTo>
                  <a:lnTo>
                    <a:pt x="16325" y="17091"/>
                  </a:lnTo>
                  <a:lnTo>
                    <a:pt x="16178" y="17213"/>
                  </a:lnTo>
                  <a:lnTo>
                    <a:pt x="16178" y="17435"/>
                  </a:lnTo>
                  <a:lnTo>
                    <a:pt x="16080" y="17578"/>
                  </a:lnTo>
                  <a:lnTo>
                    <a:pt x="15914" y="18064"/>
                  </a:lnTo>
                  <a:lnTo>
                    <a:pt x="15963" y="18422"/>
                  </a:lnTo>
                  <a:lnTo>
                    <a:pt x="15660" y="18909"/>
                  </a:lnTo>
                  <a:lnTo>
                    <a:pt x="15611" y="19417"/>
                  </a:lnTo>
                  <a:lnTo>
                    <a:pt x="15611" y="19689"/>
                  </a:lnTo>
                  <a:lnTo>
                    <a:pt x="15563" y="19940"/>
                  </a:lnTo>
                  <a:lnTo>
                    <a:pt x="15660" y="20083"/>
                  </a:lnTo>
                  <a:lnTo>
                    <a:pt x="15514" y="20677"/>
                  </a:lnTo>
                  <a:lnTo>
                    <a:pt x="15348" y="20934"/>
                  </a:lnTo>
                  <a:lnTo>
                    <a:pt x="15416" y="21113"/>
                  </a:lnTo>
                  <a:lnTo>
                    <a:pt x="15563" y="21350"/>
                  </a:lnTo>
                  <a:lnTo>
                    <a:pt x="16383" y="21600"/>
                  </a:lnTo>
                  <a:lnTo>
                    <a:pt x="16178" y="21457"/>
                  </a:lnTo>
                  <a:lnTo>
                    <a:pt x="16158" y="21421"/>
                  </a:lnTo>
                  <a:lnTo>
                    <a:pt x="16403" y="21600"/>
                  </a:lnTo>
                  <a:lnTo>
                    <a:pt x="16129" y="21185"/>
                  </a:lnTo>
                  <a:lnTo>
                    <a:pt x="16325" y="20949"/>
                  </a:lnTo>
                  <a:lnTo>
                    <a:pt x="16549" y="20713"/>
                  </a:lnTo>
                  <a:lnTo>
                    <a:pt x="16627" y="20483"/>
                  </a:lnTo>
                  <a:lnTo>
                    <a:pt x="16500" y="20376"/>
                  </a:lnTo>
                  <a:lnTo>
                    <a:pt x="16481" y="20212"/>
                  </a:lnTo>
                  <a:lnTo>
                    <a:pt x="16823" y="19904"/>
                  </a:lnTo>
                  <a:lnTo>
                    <a:pt x="16999" y="19618"/>
                  </a:lnTo>
                  <a:lnTo>
                    <a:pt x="16872" y="19510"/>
                  </a:lnTo>
                  <a:lnTo>
                    <a:pt x="17116" y="19431"/>
                  </a:lnTo>
                  <a:lnTo>
                    <a:pt x="17389" y="19131"/>
                  </a:lnTo>
                  <a:lnTo>
                    <a:pt x="17858" y="19002"/>
                  </a:lnTo>
                  <a:lnTo>
                    <a:pt x="18054" y="18909"/>
                  </a:lnTo>
                  <a:lnTo>
                    <a:pt x="18132" y="18644"/>
                  </a:lnTo>
                  <a:lnTo>
                    <a:pt x="17976" y="18565"/>
                  </a:lnTo>
                  <a:lnTo>
                    <a:pt x="17976" y="18494"/>
                  </a:lnTo>
                  <a:lnTo>
                    <a:pt x="18073" y="18565"/>
                  </a:lnTo>
                  <a:lnTo>
                    <a:pt x="18327" y="18601"/>
                  </a:lnTo>
                  <a:lnTo>
                    <a:pt x="18572" y="18458"/>
                  </a:lnTo>
                  <a:lnTo>
                    <a:pt x="18620" y="18386"/>
                  </a:lnTo>
                  <a:lnTo>
                    <a:pt x="18591" y="18315"/>
                  </a:lnTo>
                  <a:lnTo>
                    <a:pt x="18620" y="18386"/>
                  </a:lnTo>
                  <a:lnTo>
                    <a:pt x="18699" y="18265"/>
                  </a:lnTo>
                  <a:lnTo>
                    <a:pt x="18894" y="18115"/>
                  </a:lnTo>
                  <a:lnTo>
                    <a:pt x="19138" y="17936"/>
                  </a:lnTo>
                  <a:lnTo>
                    <a:pt x="19363" y="17449"/>
                  </a:lnTo>
                  <a:lnTo>
                    <a:pt x="19509" y="17234"/>
                  </a:lnTo>
                  <a:lnTo>
                    <a:pt x="20076" y="16984"/>
                  </a:lnTo>
                  <a:lnTo>
                    <a:pt x="20418" y="16948"/>
                  </a:lnTo>
                  <a:lnTo>
                    <a:pt x="20516" y="16905"/>
                  </a:lnTo>
                  <a:lnTo>
                    <a:pt x="20613" y="16762"/>
                  </a:lnTo>
                  <a:lnTo>
                    <a:pt x="20691" y="16604"/>
                  </a:lnTo>
                  <a:lnTo>
                    <a:pt x="20838" y="16418"/>
                  </a:lnTo>
                  <a:lnTo>
                    <a:pt x="20887" y="16347"/>
                  </a:lnTo>
                  <a:lnTo>
                    <a:pt x="20936" y="15717"/>
                  </a:lnTo>
                  <a:lnTo>
                    <a:pt x="21082" y="15681"/>
                  </a:lnTo>
                  <a:lnTo>
                    <a:pt x="21600" y="15209"/>
                  </a:lnTo>
                  <a:lnTo>
                    <a:pt x="21600" y="15101"/>
                  </a:lnTo>
                  <a:lnTo>
                    <a:pt x="21502" y="14837"/>
                  </a:lnTo>
                  <a:close/>
                  <a:moveTo>
                    <a:pt x="14068" y="4058"/>
                  </a:moveTo>
                  <a:lnTo>
                    <a:pt x="14117" y="4080"/>
                  </a:lnTo>
                  <a:lnTo>
                    <a:pt x="14136" y="4080"/>
                  </a:lnTo>
                  <a:lnTo>
                    <a:pt x="14166" y="4094"/>
                  </a:lnTo>
                  <a:lnTo>
                    <a:pt x="14214" y="4115"/>
                  </a:lnTo>
                  <a:lnTo>
                    <a:pt x="14234" y="4115"/>
                  </a:lnTo>
                  <a:lnTo>
                    <a:pt x="14283" y="4130"/>
                  </a:lnTo>
                  <a:lnTo>
                    <a:pt x="14332" y="4130"/>
                  </a:lnTo>
                  <a:lnTo>
                    <a:pt x="14361" y="4151"/>
                  </a:lnTo>
                  <a:lnTo>
                    <a:pt x="14380" y="4151"/>
                  </a:lnTo>
                  <a:lnTo>
                    <a:pt x="14410" y="4130"/>
                  </a:lnTo>
                  <a:lnTo>
                    <a:pt x="14410" y="4115"/>
                  </a:lnTo>
                  <a:lnTo>
                    <a:pt x="14429" y="4115"/>
                  </a:lnTo>
                  <a:lnTo>
                    <a:pt x="14459" y="4080"/>
                  </a:lnTo>
                  <a:lnTo>
                    <a:pt x="14478" y="4058"/>
                  </a:lnTo>
                  <a:lnTo>
                    <a:pt x="14459" y="4044"/>
                  </a:lnTo>
                  <a:lnTo>
                    <a:pt x="14410" y="4044"/>
                  </a:lnTo>
                  <a:lnTo>
                    <a:pt x="14380" y="4022"/>
                  </a:lnTo>
                  <a:lnTo>
                    <a:pt x="14234" y="4022"/>
                  </a:lnTo>
                  <a:lnTo>
                    <a:pt x="14214" y="4008"/>
                  </a:lnTo>
                  <a:lnTo>
                    <a:pt x="14185" y="3972"/>
                  </a:lnTo>
                  <a:lnTo>
                    <a:pt x="14166" y="3936"/>
                  </a:lnTo>
                  <a:lnTo>
                    <a:pt x="14136" y="3901"/>
                  </a:lnTo>
                  <a:lnTo>
                    <a:pt x="14087" y="3901"/>
                  </a:lnTo>
                  <a:lnTo>
                    <a:pt x="14019" y="3879"/>
                  </a:lnTo>
                  <a:lnTo>
                    <a:pt x="13960" y="3865"/>
                  </a:lnTo>
                  <a:lnTo>
                    <a:pt x="13912" y="3865"/>
                  </a:lnTo>
                  <a:lnTo>
                    <a:pt x="13863" y="3865"/>
                  </a:lnTo>
                  <a:lnTo>
                    <a:pt x="13843" y="3865"/>
                  </a:lnTo>
                  <a:lnTo>
                    <a:pt x="13814" y="3879"/>
                  </a:lnTo>
                  <a:lnTo>
                    <a:pt x="13794" y="3901"/>
                  </a:lnTo>
                  <a:lnTo>
                    <a:pt x="13765" y="3901"/>
                  </a:lnTo>
                  <a:lnTo>
                    <a:pt x="13765" y="3879"/>
                  </a:lnTo>
                  <a:lnTo>
                    <a:pt x="13745" y="3829"/>
                  </a:lnTo>
                  <a:lnTo>
                    <a:pt x="13716" y="3786"/>
                  </a:lnTo>
                  <a:lnTo>
                    <a:pt x="13697" y="3772"/>
                  </a:lnTo>
                  <a:lnTo>
                    <a:pt x="13667" y="3750"/>
                  </a:lnTo>
                  <a:lnTo>
                    <a:pt x="13618" y="3750"/>
                  </a:lnTo>
                  <a:lnTo>
                    <a:pt x="13599" y="3750"/>
                  </a:lnTo>
                  <a:lnTo>
                    <a:pt x="13599" y="3786"/>
                  </a:lnTo>
                  <a:lnTo>
                    <a:pt x="13599" y="3829"/>
                  </a:lnTo>
                  <a:lnTo>
                    <a:pt x="13599" y="3879"/>
                  </a:lnTo>
                  <a:lnTo>
                    <a:pt x="13599" y="3915"/>
                  </a:lnTo>
                  <a:lnTo>
                    <a:pt x="13599" y="3936"/>
                  </a:lnTo>
                  <a:lnTo>
                    <a:pt x="13618" y="3951"/>
                  </a:lnTo>
                  <a:lnTo>
                    <a:pt x="13618" y="3972"/>
                  </a:lnTo>
                  <a:lnTo>
                    <a:pt x="13618" y="4008"/>
                  </a:lnTo>
                  <a:lnTo>
                    <a:pt x="13618" y="4044"/>
                  </a:lnTo>
                  <a:lnTo>
                    <a:pt x="13618" y="4080"/>
                  </a:lnTo>
                  <a:lnTo>
                    <a:pt x="13648" y="4115"/>
                  </a:lnTo>
                  <a:lnTo>
                    <a:pt x="13648" y="4130"/>
                  </a:lnTo>
                  <a:lnTo>
                    <a:pt x="13618" y="4130"/>
                  </a:lnTo>
                  <a:lnTo>
                    <a:pt x="13599" y="4151"/>
                  </a:lnTo>
                  <a:lnTo>
                    <a:pt x="13570" y="4187"/>
                  </a:lnTo>
                  <a:lnTo>
                    <a:pt x="13550" y="4201"/>
                  </a:lnTo>
                  <a:lnTo>
                    <a:pt x="13521" y="4223"/>
                  </a:lnTo>
                  <a:lnTo>
                    <a:pt x="13550" y="4244"/>
                  </a:lnTo>
                  <a:lnTo>
                    <a:pt x="13599" y="4244"/>
                  </a:lnTo>
                  <a:lnTo>
                    <a:pt x="13648" y="4223"/>
                  </a:lnTo>
                  <a:lnTo>
                    <a:pt x="13667" y="4223"/>
                  </a:lnTo>
                  <a:lnTo>
                    <a:pt x="13697" y="4223"/>
                  </a:lnTo>
                  <a:lnTo>
                    <a:pt x="13745" y="4223"/>
                  </a:lnTo>
                  <a:lnTo>
                    <a:pt x="13765" y="4223"/>
                  </a:lnTo>
                  <a:lnTo>
                    <a:pt x="13794" y="4244"/>
                  </a:lnTo>
                  <a:lnTo>
                    <a:pt x="13814" y="4280"/>
                  </a:lnTo>
                  <a:lnTo>
                    <a:pt x="13814" y="4294"/>
                  </a:lnTo>
                  <a:lnTo>
                    <a:pt x="13843" y="4316"/>
                  </a:lnTo>
                  <a:lnTo>
                    <a:pt x="13863" y="4316"/>
                  </a:lnTo>
                  <a:lnTo>
                    <a:pt x="13912" y="4294"/>
                  </a:lnTo>
                  <a:lnTo>
                    <a:pt x="13912" y="4280"/>
                  </a:lnTo>
                  <a:lnTo>
                    <a:pt x="13941" y="4258"/>
                  </a:lnTo>
                  <a:lnTo>
                    <a:pt x="13941" y="4244"/>
                  </a:lnTo>
                  <a:lnTo>
                    <a:pt x="13960" y="4223"/>
                  </a:lnTo>
                  <a:lnTo>
                    <a:pt x="14019" y="4201"/>
                  </a:lnTo>
                  <a:lnTo>
                    <a:pt x="14039" y="4187"/>
                  </a:lnTo>
                  <a:lnTo>
                    <a:pt x="14039" y="4151"/>
                  </a:lnTo>
                  <a:lnTo>
                    <a:pt x="14039" y="4115"/>
                  </a:lnTo>
                  <a:lnTo>
                    <a:pt x="14019" y="4080"/>
                  </a:lnTo>
                  <a:lnTo>
                    <a:pt x="14039" y="4058"/>
                  </a:lnTo>
                  <a:lnTo>
                    <a:pt x="14068" y="4058"/>
                  </a:lnTo>
                  <a:close/>
                  <a:moveTo>
                    <a:pt x="9437" y="2147"/>
                  </a:moveTo>
                  <a:lnTo>
                    <a:pt x="9457" y="2169"/>
                  </a:lnTo>
                  <a:lnTo>
                    <a:pt x="9486" y="2219"/>
                  </a:lnTo>
                  <a:lnTo>
                    <a:pt x="9506" y="2312"/>
                  </a:lnTo>
                  <a:lnTo>
                    <a:pt x="9506" y="2362"/>
                  </a:lnTo>
                  <a:lnTo>
                    <a:pt x="9506" y="2398"/>
                  </a:lnTo>
                  <a:lnTo>
                    <a:pt x="9554" y="2419"/>
                  </a:lnTo>
                  <a:lnTo>
                    <a:pt x="9603" y="2398"/>
                  </a:lnTo>
                  <a:lnTo>
                    <a:pt x="9633" y="2383"/>
                  </a:lnTo>
                  <a:lnTo>
                    <a:pt x="9652" y="2362"/>
                  </a:lnTo>
                  <a:lnTo>
                    <a:pt x="9681" y="2383"/>
                  </a:lnTo>
                  <a:lnTo>
                    <a:pt x="9730" y="2398"/>
                  </a:lnTo>
                  <a:lnTo>
                    <a:pt x="9750" y="2419"/>
                  </a:lnTo>
                  <a:lnTo>
                    <a:pt x="9799" y="2398"/>
                  </a:lnTo>
                  <a:lnTo>
                    <a:pt x="9828" y="2362"/>
                  </a:lnTo>
                  <a:lnTo>
                    <a:pt x="9877" y="2312"/>
                  </a:lnTo>
                  <a:lnTo>
                    <a:pt x="9926" y="2290"/>
                  </a:lnTo>
                  <a:lnTo>
                    <a:pt x="10004" y="2276"/>
                  </a:lnTo>
                  <a:lnTo>
                    <a:pt x="10023" y="2254"/>
                  </a:lnTo>
                  <a:lnTo>
                    <a:pt x="10023" y="2219"/>
                  </a:lnTo>
                  <a:lnTo>
                    <a:pt x="10023" y="2183"/>
                  </a:lnTo>
                  <a:lnTo>
                    <a:pt x="10053" y="2183"/>
                  </a:lnTo>
                  <a:lnTo>
                    <a:pt x="10150" y="2169"/>
                  </a:lnTo>
                  <a:lnTo>
                    <a:pt x="10199" y="2147"/>
                  </a:lnTo>
                  <a:lnTo>
                    <a:pt x="10248" y="2147"/>
                  </a:lnTo>
                  <a:lnTo>
                    <a:pt x="10297" y="2133"/>
                  </a:lnTo>
                  <a:lnTo>
                    <a:pt x="10346" y="2111"/>
                  </a:lnTo>
                  <a:lnTo>
                    <a:pt x="10395" y="2111"/>
                  </a:lnTo>
                  <a:lnTo>
                    <a:pt x="10414" y="2090"/>
                  </a:lnTo>
                  <a:lnTo>
                    <a:pt x="10414" y="2076"/>
                  </a:lnTo>
                  <a:lnTo>
                    <a:pt x="10443" y="2054"/>
                  </a:lnTo>
                  <a:lnTo>
                    <a:pt x="10414" y="2040"/>
                  </a:lnTo>
                  <a:lnTo>
                    <a:pt x="10414" y="1983"/>
                  </a:lnTo>
                  <a:lnTo>
                    <a:pt x="10395" y="1932"/>
                  </a:lnTo>
                  <a:lnTo>
                    <a:pt x="10346" y="1897"/>
                  </a:lnTo>
                  <a:lnTo>
                    <a:pt x="10316" y="1875"/>
                  </a:lnTo>
                  <a:lnTo>
                    <a:pt x="10297" y="1875"/>
                  </a:lnTo>
                  <a:lnTo>
                    <a:pt x="10248" y="1875"/>
                  </a:lnTo>
                  <a:lnTo>
                    <a:pt x="10219" y="1875"/>
                  </a:lnTo>
                  <a:lnTo>
                    <a:pt x="10199" y="1839"/>
                  </a:lnTo>
                  <a:lnTo>
                    <a:pt x="10170" y="1825"/>
                  </a:lnTo>
                  <a:lnTo>
                    <a:pt x="10150" y="1789"/>
                  </a:lnTo>
                  <a:lnTo>
                    <a:pt x="10072" y="1768"/>
                  </a:lnTo>
                  <a:lnTo>
                    <a:pt x="10023" y="1768"/>
                  </a:lnTo>
                  <a:lnTo>
                    <a:pt x="9974" y="1768"/>
                  </a:lnTo>
                  <a:lnTo>
                    <a:pt x="9955" y="1753"/>
                  </a:lnTo>
                  <a:lnTo>
                    <a:pt x="9926" y="1732"/>
                  </a:lnTo>
                  <a:lnTo>
                    <a:pt x="9877" y="1732"/>
                  </a:lnTo>
                  <a:lnTo>
                    <a:pt x="9847" y="1718"/>
                  </a:lnTo>
                  <a:lnTo>
                    <a:pt x="9828" y="1732"/>
                  </a:lnTo>
                  <a:lnTo>
                    <a:pt x="9828" y="1753"/>
                  </a:lnTo>
                  <a:lnTo>
                    <a:pt x="9828" y="1789"/>
                  </a:lnTo>
                  <a:lnTo>
                    <a:pt x="9799" y="1825"/>
                  </a:lnTo>
                  <a:lnTo>
                    <a:pt x="9799" y="1839"/>
                  </a:lnTo>
                  <a:lnTo>
                    <a:pt x="9750" y="1861"/>
                  </a:lnTo>
                  <a:lnTo>
                    <a:pt x="9701" y="1911"/>
                  </a:lnTo>
                  <a:lnTo>
                    <a:pt x="9633" y="1947"/>
                  </a:lnTo>
                  <a:lnTo>
                    <a:pt x="9603" y="1983"/>
                  </a:lnTo>
                  <a:lnTo>
                    <a:pt x="9554" y="2018"/>
                  </a:lnTo>
                  <a:lnTo>
                    <a:pt x="9486" y="2054"/>
                  </a:lnTo>
                  <a:lnTo>
                    <a:pt x="9437" y="2111"/>
                  </a:lnTo>
                  <a:lnTo>
                    <a:pt x="9408" y="2147"/>
                  </a:lnTo>
                  <a:lnTo>
                    <a:pt x="9437" y="2147"/>
                  </a:lnTo>
                  <a:close/>
                  <a:moveTo>
                    <a:pt x="14634" y="3536"/>
                  </a:moveTo>
                  <a:lnTo>
                    <a:pt x="14634" y="3536"/>
                  </a:lnTo>
                  <a:lnTo>
                    <a:pt x="14634" y="3521"/>
                  </a:lnTo>
                  <a:lnTo>
                    <a:pt x="14634" y="3500"/>
                  </a:lnTo>
                  <a:lnTo>
                    <a:pt x="14605" y="3500"/>
                  </a:lnTo>
                  <a:lnTo>
                    <a:pt x="14605" y="3521"/>
                  </a:lnTo>
                  <a:lnTo>
                    <a:pt x="14634" y="3536"/>
                  </a:lnTo>
                  <a:close/>
                </a:path>
              </a:pathLst>
            </a:custGeom>
            <a:solidFill>
              <a:srgbClr val="576671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219075" eaLnBrk="1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rgbClr val="9496A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900" kern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577715" y="879475"/>
            <a:ext cx="356806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" panose="00000500000000020000" pitchFamily="18" charset="0"/>
              </a:rPr>
              <a:t>The Russian-Ukrainian War continues to spread and worsen(Feb. 24-Now)</a:t>
            </a:r>
            <a:endParaRPr lang="en-US" altLang="zh-CN" sz="1400" dirty="0">
              <a:solidFill>
                <a:schemeClr val="tx1"/>
              </a:solidFill>
              <a:latin typeface="Times" panose="00000500000000020000" pitchFamily="18" charset="0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" panose="00000500000000020000" pitchFamily="18" charset="0"/>
                <a:ea typeface="微软雅黑" panose="020B0503020204020204" pitchFamily="34" charset="-122"/>
              </a:rPr>
              <a:t>俄乌战争持续蔓延及恶化</a:t>
            </a:r>
            <a:endParaRPr lang="zh-CN" altLang="en-US" sz="1400" dirty="0">
              <a:solidFill>
                <a:schemeClr val="tx1"/>
              </a:solidFill>
              <a:latin typeface="Times" panose="00000500000000020000" pitchFamily="18" charset="0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099300" y="2508885"/>
            <a:ext cx="781685" cy="494665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panose="00000500000000020000" pitchFamily="18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59885" y="4770120"/>
            <a:ext cx="450850" cy="309245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panose="00000500000000020000" pitchFamily="18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9094470" y="4212590"/>
            <a:ext cx="450850" cy="309245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panose="00000500000000020000" pitchFamily="18" charset="0"/>
            </a:endParaRPr>
          </a:p>
        </p:txBody>
      </p:sp>
      <p:cxnSp>
        <p:nvCxnSpPr>
          <p:cNvPr id="31" name="直接箭头连接符 30"/>
          <p:cNvCxnSpPr>
            <a:stCxn id="23" idx="2"/>
          </p:cNvCxnSpPr>
          <p:nvPr/>
        </p:nvCxnSpPr>
        <p:spPr>
          <a:xfrm>
            <a:off x="6362065" y="1616710"/>
            <a:ext cx="842645" cy="864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1" idx="3"/>
            <a:endCxn id="29" idx="2"/>
          </p:cNvCxnSpPr>
          <p:nvPr/>
        </p:nvCxnSpPr>
        <p:spPr>
          <a:xfrm flipV="1">
            <a:off x="3566795" y="4925060"/>
            <a:ext cx="593090" cy="239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5" idx="0"/>
            <a:endCxn id="30" idx="3"/>
          </p:cNvCxnSpPr>
          <p:nvPr/>
        </p:nvCxnSpPr>
        <p:spPr>
          <a:xfrm flipV="1">
            <a:off x="8456295" y="4476750"/>
            <a:ext cx="704215" cy="847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圆角矩形 108"/>
          <p:cNvSpPr/>
          <p:nvPr/>
        </p:nvSpPr>
        <p:spPr>
          <a:xfrm>
            <a:off x="13609" y="87445"/>
            <a:ext cx="4971600" cy="584131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互联网内容安全与治理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传播分析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143" y="1877706"/>
            <a:ext cx="4024312" cy="31025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76024" y="1704896"/>
            <a:ext cx="3706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Influence maximization </a:t>
            </a:r>
            <a:endParaRPr lang="zh-CN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49143" y="5571491"/>
            <a:ext cx="544285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 maximization in complex networks through optimal percolation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Nature, 2015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36" y="1603756"/>
            <a:ext cx="6383907" cy="40985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08" y="1966506"/>
            <a:ext cx="857250" cy="266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1426" y="5783089"/>
            <a:ext cx="638390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社会事件网络舆情的政府干预机制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中国科学院院刊，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0" y="1767032"/>
            <a:ext cx="4603486" cy="47510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5599148" y="6413651"/>
            <a:ext cx="6534092" cy="3847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主题类型：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非法移民、人口贩卖，边境管控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72776" y="863778"/>
            <a:ext cx="3328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英国当地时间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10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月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23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日，埃塞克斯郡的</a:t>
            </a:r>
            <a:r>
              <a:rPr lang="en-GB" altLang="zh-CN" sz="1200" dirty="0" err="1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Waterglade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工业园一辆货车内发现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39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具尸体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9108273" y="909299"/>
            <a:ext cx="3013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英国当地时间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10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月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23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日，警察局副局长</a:t>
            </a:r>
            <a:r>
              <a:rPr lang="en-GB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Pippa Mills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发表声明：“尚无法确认身份</a:t>
            </a:r>
            <a:endParaRPr lang="zh-CN" altLang="en-US" sz="1200" dirty="0">
              <a:solidFill>
                <a:srgbClr val="333333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99951" y="1590205"/>
            <a:ext cx="30044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英国当地时间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10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月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23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日，</a:t>
            </a:r>
            <a:r>
              <a:rPr lang="en-GB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BBC</a:t>
            </a:r>
            <a:r>
              <a:rPr lang="zh-CN" altLang="en-GB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、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镜报等英媒报道，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39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具遗体“为中国公民”</a:t>
            </a:r>
            <a:endParaRPr lang="zh-CN" altLang="en-US" sz="1200" dirty="0">
              <a:solidFill>
                <a:srgbClr val="333333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98847" y="1803996"/>
            <a:ext cx="2922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10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月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24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日，中国驻英国大使馆回应</a:t>
            </a:r>
            <a:endParaRPr lang="zh-CN" altLang="en-US" sz="1200" dirty="0">
              <a:solidFill>
                <a:srgbClr val="333333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99149" y="2728354"/>
            <a:ext cx="3352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英国时间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10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月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26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日，英国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《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每日电讯报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》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发表文章称遇难者中疑似有越南人。</a:t>
            </a:r>
            <a:endParaRPr lang="zh-CN" altLang="en-US" sz="1200" dirty="0">
              <a:solidFill>
                <a:srgbClr val="333333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08273" y="2724662"/>
            <a:ext cx="3013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10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月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26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日，越南总理阮福春下令调查此次“英国货车”事件</a:t>
            </a:r>
            <a:endParaRPr lang="zh-CN" altLang="en-US" sz="1200" dirty="0">
              <a:solidFill>
                <a:srgbClr val="333333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99149" y="2265439"/>
            <a:ext cx="3301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10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月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25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日，</a:t>
            </a:r>
            <a:r>
              <a:rPr lang="en-GB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CNN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记者向外交部恶意提问</a:t>
            </a:r>
            <a:endParaRPr lang="zh-CN" altLang="en-US" sz="1200" dirty="0">
              <a:solidFill>
                <a:srgbClr val="333333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99148" y="3370567"/>
            <a:ext cx="3301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英国时间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11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月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1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日，英国警方：认为“遇难者为越南人”</a:t>
            </a:r>
            <a:endParaRPr lang="zh-CN" altLang="en-US" sz="1200" dirty="0">
              <a:solidFill>
                <a:srgbClr val="333333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l="12035" t="4626" r="7338" b="7356"/>
          <a:stretch>
            <a:fillRect/>
          </a:stretch>
        </p:blipFill>
        <p:spPr>
          <a:xfrm>
            <a:off x="5801396" y="4615633"/>
            <a:ext cx="2989958" cy="16991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13943" t="5991" r="11077" b="5991"/>
          <a:stretch>
            <a:fillRect/>
          </a:stretch>
        </p:blipFill>
        <p:spPr>
          <a:xfrm>
            <a:off x="9340881" y="4615633"/>
            <a:ext cx="2780559" cy="16991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437149" y="3812091"/>
            <a:ext cx="20023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蛇头为偷渡设置“</a:t>
            </a:r>
            <a:r>
              <a:rPr lang="en-GB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VIP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路线”</a:t>
            </a:r>
            <a:endParaRPr lang="zh-CN" altLang="en-US" sz="1200" dirty="0">
              <a:solidFill>
                <a:srgbClr val="333333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91205" y="4342891"/>
            <a:ext cx="27174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阶段一：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2019.10.23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～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2019.10.25</a:t>
            </a:r>
            <a:endParaRPr lang="zh-CN" altLang="en-US" sz="1200" dirty="0">
              <a:solidFill>
                <a:srgbClr val="333333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340358" y="4349708"/>
            <a:ext cx="27703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阶段二： 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2019.10.26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～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2019.10.29</a:t>
            </a:r>
            <a:endParaRPr lang="zh-CN" altLang="en-US" sz="1200" dirty="0">
              <a:solidFill>
                <a:srgbClr val="333333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99151" y="4305192"/>
            <a:ext cx="6522289" cy="20846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306294" y="4224151"/>
            <a:ext cx="110799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国内舆论变化</a:t>
            </a:r>
            <a:endParaRPr lang="en-US" altLang="zh-CN" sz="1200" dirty="0">
              <a:solidFill>
                <a:srgbClr val="FF0000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56350" y="3767918"/>
            <a:ext cx="2276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2020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年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4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月</a:t>
            </a:r>
            <a:r>
              <a:rPr lang="en-US" altLang="zh-CN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9</a:t>
            </a:r>
            <a:r>
              <a:rPr lang="zh-CN" altLang="en-US" sz="1200" dirty="0">
                <a:solidFill>
                  <a:srgbClr val="333333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日，英国埃塞克斯郡惨案司机已伏法认罪</a:t>
            </a:r>
            <a:endParaRPr lang="zh-CN" altLang="en-US" sz="1200" dirty="0">
              <a:solidFill>
                <a:srgbClr val="333333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99151" y="837190"/>
            <a:ext cx="6522289" cy="337186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979191" y="909299"/>
            <a:ext cx="78377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79191" y="1168588"/>
            <a:ext cx="78377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979191" y="1685295"/>
            <a:ext cx="78377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8979191" y="1911563"/>
            <a:ext cx="78377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979191" y="2358218"/>
            <a:ext cx="78377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8979191" y="2827378"/>
            <a:ext cx="78377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979191" y="3049712"/>
            <a:ext cx="78377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979191" y="3448337"/>
            <a:ext cx="78377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845256" y="3655963"/>
            <a:ext cx="78377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979191" y="3655963"/>
            <a:ext cx="78377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36" name="直线连接符 27"/>
          <p:cNvCxnSpPr/>
          <p:nvPr/>
        </p:nvCxnSpPr>
        <p:spPr>
          <a:xfrm>
            <a:off x="9018379" y="1000739"/>
            <a:ext cx="0" cy="1678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67"/>
          <p:cNvCxnSpPr/>
          <p:nvPr/>
        </p:nvCxnSpPr>
        <p:spPr>
          <a:xfrm>
            <a:off x="9018379" y="1260028"/>
            <a:ext cx="0" cy="4252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68"/>
          <p:cNvCxnSpPr/>
          <p:nvPr/>
        </p:nvCxnSpPr>
        <p:spPr>
          <a:xfrm>
            <a:off x="9018379" y="1776735"/>
            <a:ext cx="0" cy="1348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69"/>
          <p:cNvCxnSpPr/>
          <p:nvPr/>
        </p:nvCxnSpPr>
        <p:spPr>
          <a:xfrm>
            <a:off x="9018379" y="2003003"/>
            <a:ext cx="0" cy="3552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73"/>
          <p:cNvCxnSpPr/>
          <p:nvPr/>
        </p:nvCxnSpPr>
        <p:spPr>
          <a:xfrm>
            <a:off x="9018379" y="2449658"/>
            <a:ext cx="0" cy="377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74"/>
          <p:cNvCxnSpPr/>
          <p:nvPr/>
        </p:nvCxnSpPr>
        <p:spPr>
          <a:xfrm>
            <a:off x="9018379" y="2918818"/>
            <a:ext cx="0" cy="1308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77"/>
          <p:cNvCxnSpPr/>
          <p:nvPr/>
        </p:nvCxnSpPr>
        <p:spPr>
          <a:xfrm>
            <a:off x="9018379" y="3141152"/>
            <a:ext cx="0" cy="3071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80"/>
          <p:cNvCxnSpPr/>
          <p:nvPr/>
        </p:nvCxnSpPr>
        <p:spPr>
          <a:xfrm>
            <a:off x="9018379" y="3539777"/>
            <a:ext cx="0" cy="1509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83"/>
          <p:cNvCxnSpPr/>
          <p:nvPr/>
        </p:nvCxnSpPr>
        <p:spPr>
          <a:xfrm>
            <a:off x="9057568" y="3701683"/>
            <a:ext cx="17876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588379" y="6395952"/>
            <a:ext cx="6522289" cy="36700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692317" y="583755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Hiragino Sans GB" panose="020B0300000000000000" pitchFamily="34" charset="-128"/>
                <a:ea typeface="Hiragino Sans GB" panose="020B0300000000000000" pitchFamily="34" charset="-128"/>
              </a:rPr>
              <a:t>事件梳理</a:t>
            </a:r>
            <a:endParaRPr lang="en-US" altLang="zh-CN" sz="1200" dirty="0">
              <a:solidFill>
                <a:srgbClr val="FF0000"/>
              </a:solidFill>
              <a:latin typeface="Hiragino Sans GB" panose="020B0300000000000000" pitchFamily="34" charset="-128"/>
              <a:ea typeface="Hiragino Sans GB" panose="020B0300000000000000" pitchFamily="34" charset="-128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740298" y="2100214"/>
            <a:ext cx="3587890" cy="953445"/>
            <a:chOff x="12437608" y="1220277"/>
            <a:chExt cx="3587890" cy="953445"/>
          </a:xfrm>
        </p:grpSpPr>
        <p:sp>
          <p:nvSpPr>
            <p:cNvPr id="49" name="流程 100"/>
            <p:cNvSpPr/>
            <p:nvPr/>
          </p:nvSpPr>
          <p:spPr>
            <a:xfrm>
              <a:off x="12437608" y="1220277"/>
              <a:ext cx="3497997" cy="953445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2527501" y="1336739"/>
              <a:ext cx="34979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问题</a:t>
              </a:r>
              <a:r>
                <a:rPr kumimoji="1" lang="en-US" altLang="zh-CN" dirty="0"/>
                <a:t>1:</a:t>
              </a:r>
              <a:r>
                <a:rPr kumimoji="1" lang="zh-CN" altLang="en-US" dirty="0"/>
                <a:t> 如何从海量互联网社交数据中获知有价值的社会信息？</a:t>
              </a:r>
              <a:endParaRPr kumimoji="1" lang="zh-CN" altLang="en-US" dirty="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740297" y="4962057"/>
            <a:ext cx="3497997" cy="949564"/>
            <a:chOff x="12437606" y="5088380"/>
            <a:chExt cx="3497997" cy="949564"/>
          </a:xfrm>
        </p:grpSpPr>
        <p:sp>
          <p:nvSpPr>
            <p:cNvPr id="53" name="流程 101"/>
            <p:cNvSpPr/>
            <p:nvPr/>
          </p:nvSpPr>
          <p:spPr>
            <a:xfrm>
              <a:off x="12437606" y="5088380"/>
              <a:ext cx="3497997" cy="949564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2437606" y="5258251"/>
              <a:ext cx="34979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问题</a:t>
              </a:r>
              <a:r>
                <a:rPr kumimoji="1" lang="en-US" altLang="zh-CN" dirty="0"/>
                <a:t>2:</a:t>
              </a:r>
              <a:r>
                <a:rPr kumimoji="1" lang="zh-CN" altLang="en-US" dirty="0"/>
                <a:t> 如何准确理解社交网络信息？</a:t>
              </a:r>
              <a:endParaRPr kumimoji="1" lang="zh-CN" altLang="en-US" dirty="0"/>
            </a:p>
          </p:txBody>
        </p:sp>
      </p:grpSp>
      <p:sp>
        <p:nvSpPr>
          <p:cNvPr id="2" name="圆角矩形 108"/>
          <p:cNvSpPr/>
          <p:nvPr/>
        </p:nvSpPr>
        <p:spPr>
          <a:xfrm>
            <a:off x="13609" y="87445"/>
            <a:ext cx="4971600" cy="584131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互联网内容安全与治理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传播分析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/>
          <p:cNvGrpSpPr/>
          <p:nvPr/>
        </p:nvGrpSpPr>
        <p:grpSpPr>
          <a:xfrm>
            <a:off x="8447297" y="1027258"/>
            <a:ext cx="3444067" cy="1519563"/>
            <a:chOff x="5143630" y="-2110323"/>
            <a:chExt cx="3444067" cy="1519563"/>
          </a:xfrm>
          <a:solidFill>
            <a:schemeClr val="bg1"/>
          </a:solidFill>
        </p:grpSpPr>
        <p:sp>
          <p:nvSpPr>
            <p:cNvPr id="92" name="圆角矩形标注 91"/>
            <p:cNvSpPr/>
            <p:nvPr/>
          </p:nvSpPr>
          <p:spPr>
            <a:xfrm>
              <a:off x="5143630" y="-2110323"/>
              <a:ext cx="3444067" cy="1519563"/>
            </a:xfrm>
            <a:prstGeom prst="wedgeRoundRectCallout">
              <a:avLst>
                <a:gd name="adj1" fmla="val 19574"/>
                <a:gd name="adj2" fmla="val -49379"/>
                <a:gd name="adj3" fmla="val 16667"/>
              </a:avLst>
            </a:prstGeom>
            <a:grp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5353171" y="-2071464"/>
              <a:ext cx="3062607" cy="3847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u="sng" dirty="0"/>
                <a:t>核心研究挑战</a:t>
              </a:r>
              <a:r>
                <a:rPr kumimoji="1" lang="en-US" altLang="zh-CN" u="sng" dirty="0"/>
                <a:t>1</a:t>
              </a:r>
              <a:endParaRPr kumimoji="1" lang="zh-CN" altLang="en-US" u="sng" dirty="0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5196437" y="-1756447"/>
              <a:ext cx="3200529" cy="9694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zh-CN" altLang="en-US" dirty="0"/>
                <a:t>      社会网络舆情监测需要克服噪音大、开放域、动态性、小样本、多语言等问题</a:t>
              </a:r>
              <a:endParaRPr kumimoji="1" lang="zh-CN" altLang="en-US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8463005" y="2989508"/>
            <a:ext cx="3444067" cy="1519563"/>
            <a:chOff x="5163347" y="-1338589"/>
            <a:chExt cx="3444067" cy="1519563"/>
          </a:xfrm>
          <a:solidFill>
            <a:schemeClr val="bg1"/>
          </a:solidFill>
        </p:grpSpPr>
        <p:sp>
          <p:nvSpPr>
            <p:cNvPr id="98" name="圆角矩形标注 97"/>
            <p:cNvSpPr/>
            <p:nvPr/>
          </p:nvSpPr>
          <p:spPr>
            <a:xfrm>
              <a:off x="5163347" y="-1338589"/>
              <a:ext cx="3444067" cy="1519563"/>
            </a:xfrm>
            <a:prstGeom prst="wedgeRoundRectCallout">
              <a:avLst>
                <a:gd name="adj1" fmla="val 9057"/>
                <a:gd name="adj2" fmla="val 24870"/>
                <a:gd name="adj3" fmla="val 16667"/>
              </a:avLst>
            </a:prstGeom>
            <a:grp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5354076" y="-1275521"/>
              <a:ext cx="3062607" cy="3847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u="sng" dirty="0"/>
                <a:t>核心研究挑战</a:t>
              </a:r>
              <a:r>
                <a:rPr kumimoji="1" lang="en-US" altLang="zh-CN" u="sng" dirty="0"/>
                <a:t>2</a:t>
              </a:r>
              <a:endParaRPr kumimoji="1" lang="zh-CN" altLang="en-US" u="sng" dirty="0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5285114" y="-890800"/>
              <a:ext cx="3200529" cy="9694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      社会网络事件分析需要克服内容理解、多模态融合、样本分布不均衡等问题</a:t>
              </a:r>
              <a:endParaRPr kumimoji="1" lang="zh-CN" altLang="en-US" dirty="0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984025" y="1479032"/>
            <a:ext cx="3837750" cy="1034407"/>
            <a:chOff x="12437609" y="1220277"/>
            <a:chExt cx="3837750" cy="1034407"/>
          </a:xfrm>
        </p:grpSpPr>
        <p:sp>
          <p:nvSpPr>
            <p:cNvPr id="101" name="流程 100"/>
            <p:cNvSpPr/>
            <p:nvPr/>
          </p:nvSpPr>
          <p:spPr>
            <a:xfrm>
              <a:off x="12437609" y="1220277"/>
              <a:ext cx="3837750" cy="1034407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12466932" y="1441032"/>
              <a:ext cx="377127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/>
                <a:t>问题</a:t>
              </a:r>
              <a:r>
                <a:rPr kumimoji="1" lang="en-US" altLang="zh-CN" b="1" dirty="0"/>
                <a:t>1</a:t>
              </a:r>
              <a:r>
                <a:rPr kumimoji="1" lang="en-US" altLang="zh-CN" dirty="0"/>
                <a:t>:</a:t>
              </a:r>
              <a:r>
                <a:rPr kumimoji="1" lang="zh-CN" altLang="en-US" dirty="0"/>
                <a:t> 如何从海量社会网络媒体大数据中获知高价值的社会信息？</a:t>
              </a:r>
              <a:endParaRPr kumimoji="1" lang="zh-CN" altLang="en-US" dirty="0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3984022" y="2696151"/>
            <a:ext cx="4016501" cy="949564"/>
            <a:chOff x="9415642" y="-1854784"/>
            <a:chExt cx="3515512" cy="949564"/>
          </a:xfrm>
        </p:grpSpPr>
        <p:sp>
          <p:nvSpPr>
            <p:cNvPr id="102" name="流程 101"/>
            <p:cNvSpPr/>
            <p:nvPr/>
          </p:nvSpPr>
          <p:spPr>
            <a:xfrm>
              <a:off x="9415642" y="-1854784"/>
              <a:ext cx="3359057" cy="949564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9415642" y="-1684913"/>
              <a:ext cx="35155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/>
                <a:t>问题</a:t>
              </a:r>
              <a:r>
                <a:rPr kumimoji="1" lang="en-US" altLang="zh-CN" b="1" dirty="0"/>
                <a:t>2</a:t>
              </a:r>
              <a:r>
                <a:rPr kumimoji="1" lang="en-US" altLang="zh-CN" dirty="0"/>
                <a:t>:</a:t>
              </a:r>
              <a:r>
                <a:rPr kumimoji="1" lang="zh-CN" altLang="en-US" dirty="0"/>
                <a:t> 如何准确理解和组织社会网络舆情事件？</a:t>
              </a:r>
              <a:endParaRPr kumimoji="1" lang="zh-CN" altLang="en-US" dirty="0"/>
            </a:p>
          </p:txBody>
        </p:sp>
      </p:grpSp>
      <p:sp>
        <p:nvSpPr>
          <p:cNvPr id="109" name="圆角矩形 108"/>
          <p:cNvSpPr/>
          <p:nvPr/>
        </p:nvSpPr>
        <p:spPr>
          <a:xfrm>
            <a:off x="108224" y="1019625"/>
            <a:ext cx="3537875" cy="584131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互联网内容安全与治理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3986259" y="3828427"/>
            <a:ext cx="4016501" cy="949564"/>
            <a:chOff x="9415642" y="-1854784"/>
            <a:chExt cx="3515512" cy="949564"/>
          </a:xfrm>
        </p:grpSpPr>
        <p:sp>
          <p:nvSpPr>
            <p:cNvPr id="72" name="流程 101"/>
            <p:cNvSpPr/>
            <p:nvPr/>
          </p:nvSpPr>
          <p:spPr>
            <a:xfrm>
              <a:off x="9415642" y="-1854784"/>
              <a:ext cx="3357099" cy="949564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9415642" y="-1684913"/>
              <a:ext cx="35155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/>
                <a:t>问题</a:t>
              </a:r>
              <a:r>
                <a:rPr kumimoji="1" lang="en-US" altLang="zh-CN" b="1" dirty="0"/>
                <a:t>3</a:t>
              </a:r>
              <a:r>
                <a:rPr kumimoji="1" lang="en-US" altLang="zh-CN" dirty="0"/>
                <a:t>:</a:t>
              </a:r>
              <a:r>
                <a:rPr kumimoji="1" lang="zh-CN" altLang="en-US" dirty="0"/>
                <a:t> 网络舆情的发展与发酵，同网络水军行为有什么关系？</a:t>
              </a:r>
              <a:endParaRPr kumimoji="1" lang="zh-CN" altLang="en-US" dirty="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984022" y="5070207"/>
            <a:ext cx="4016501" cy="949564"/>
            <a:chOff x="9415642" y="-1854784"/>
            <a:chExt cx="3515512" cy="949564"/>
          </a:xfrm>
        </p:grpSpPr>
        <p:sp>
          <p:nvSpPr>
            <p:cNvPr id="77" name="流程 101"/>
            <p:cNvSpPr/>
            <p:nvPr/>
          </p:nvSpPr>
          <p:spPr>
            <a:xfrm>
              <a:off x="9415642" y="-1854784"/>
              <a:ext cx="3357099" cy="949564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9415642" y="-1684913"/>
              <a:ext cx="35155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/>
                <a:t>问题</a:t>
              </a:r>
              <a:r>
                <a:rPr kumimoji="1" lang="en-US" altLang="zh-CN" b="1" dirty="0"/>
                <a:t>4</a:t>
              </a:r>
              <a:r>
                <a:rPr kumimoji="1" lang="en-US" altLang="zh-CN" dirty="0"/>
                <a:t>:</a:t>
              </a:r>
              <a:r>
                <a:rPr kumimoji="1" lang="zh-CN" altLang="en-US" dirty="0"/>
                <a:t> 面对群体性网络水军行为，怎么发现？怎么对抗？</a:t>
              </a:r>
              <a:endParaRPr kumimoji="1" lang="zh-CN" altLang="en-US" dirty="0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447296" y="4951057"/>
            <a:ext cx="3444067" cy="1519563"/>
            <a:chOff x="5163347" y="-1338589"/>
            <a:chExt cx="3444067" cy="1519563"/>
          </a:xfrm>
          <a:solidFill>
            <a:schemeClr val="bg1"/>
          </a:solidFill>
        </p:grpSpPr>
        <p:sp>
          <p:nvSpPr>
            <p:cNvPr id="82" name="圆角矩形标注 97"/>
            <p:cNvSpPr/>
            <p:nvPr/>
          </p:nvSpPr>
          <p:spPr>
            <a:xfrm>
              <a:off x="5163347" y="-1338589"/>
              <a:ext cx="3444067" cy="1519563"/>
            </a:xfrm>
            <a:prstGeom prst="wedgeRoundRectCallout">
              <a:avLst>
                <a:gd name="adj1" fmla="val 9057"/>
                <a:gd name="adj2" fmla="val 24870"/>
                <a:gd name="adj3" fmla="val 16667"/>
              </a:avLst>
            </a:prstGeom>
            <a:grp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5354076" y="-1275521"/>
              <a:ext cx="3062607" cy="3847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u="sng" dirty="0"/>
                <a:t>核心研究挑战</a:t>
              </a:r>
              <a:r>
                <a:rPr kumimoji="1" lang="en-US" altLang="zh-CN" u="sng" dirty="0"/>
                <a:t>3</a:t>
              </a:r>
              <a:endParaRPr kumimoji="1" lang="zh-CN" altLang="en-US" u="sng" dirty="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5285114" y="-890800"/>
              <a:ext cx="3200529" cy="9694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       网络水军检测需要克服用户行为对抗和内容伪装、平台差异、数据海量等问题</a:t>
              </a:r>
              <a:endParaRPr kumimoji="1" lang="zh-CN" altLang="en-US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566546" y="5433030"/>
            <a:ext cx="262123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互联网媒体行为大数据</a:t>
            </a:r>
            <a:endParaRPr lang="zh-CN" altLang="en-US" dirty="0"/>
          </a:p>
        </p:txBody>
      </p:sp>
      <p:cxnSp>
        <p:nvCxnSpPr>
          <p:cNvPr id="21" name="连接符: 曲线 20"/>
          <p:cNvCxnSpPr>
            <a:endCxn id="103" idx="1"/>
          </p:cNvCxnSpPr>
          <p:nvPr/>
        </p:nvCxnSpPr>
        <p:spPr>
          <a:xfrm flipV="1">
            <a:off x="3352395" y="2038341"/>
            <a:ext cx="660953" cy="1722810"/>
          </a:xfrm>
          <a:prstGeom prst="curvedConnector3">
            <a:avLst>
              <a:gd name="adj1" fmla="val 2117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连接符: 曲线 85"/>
          <p:cNvCxnSpPr>
            <a:endCxn id="105" idx="1"/>
          </p:cNvCxnSpPr>
          <p:nvPr/>
        </p:nvCxnSpPr>
        <p:spPr>
          <a:xfrm flipV="1">
            <a:off x="3352395" y="3204576"/>
            <a:ext cx="631627" cy="556575"/>
          </a:xfrm>
          <a:prstGeom prst="curvedConnector3">
            <a:avLst>
              <a:gd name="adj1" fmla="val 3190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连接符: 曲线 88"/>
          <p:cNvCxnSpPr>
            <a:endCxn id="79" idx="1"/>
          </p:cNvCxnSpPr>
          <p:nvPr/>
        </p:nvCxnSpPr>
        <p:spPr>
          <a:xfrm>
            <a:off x="3352395" y="3761151"/>
            <a:ext cx="631627" cy="18174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连接符: 曲线 89"/>
          <p:cNvCxnSpPr>
            <a:endCxn id="73" idx="1"/>
          </p:cNvCxnSpPr>
          <p:nvPr/>
        </p:nvCxnSpPr>
        <p:spPr>
          <a:xfrm>
            <a:off x="3352395" y="3761151"/>
            <a:ext cx="633864" cy="575701"/>
          </a:xfrm>
          <a:prstGeom prst="curvedConnector3">
            <a:avLst>
              <a:gd name="adj1" fmla="val 359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08" y="2279006"/>
            <a:ext cx="2990850" cy="29908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3268" y="2823479"/>
            <a:ext cx="1822836" cy="1738364"/>
            <a:chOff x="4925753" y="1803623"/>
            <a:chExt cx="1822836" cy="1738364"/>
          </a:xfrm>
        </p:grpSpPr>
        <p:sp>
          <p:nvSpPr>
            <p:cNvPr id="20" name="圆角矩形 19"/>
            <p:cNvSpPr/>
            <p:nvPr/>
          </p:nvSpPr>
          <p:spPr>
            <a:xfrm>
              <a:off x="4925753" y="1803623"/>
              <a:ext cx="1755699" cy="1738364"/>
            </a:xfrm>
            <a:prstGeom prst="roundRect">
              <a:avLst/>
            </a:prstGeom>
            <a:solidFill>
              <a:srgbClr val="4472C4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992890" y="1803623"/>
              <a:ext cx="1755699" cy="1738364"/>
            </a:xfrm>
            <a:prstGeom prst="roundRect">
              <a:avLst/>
            </a:prstGeom>
            <a:solidFill>
              <a:srgbClr val="4472C4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阶段成果</a:t>
              </a: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1973960" y="3676035"/>
            <a:ext cx="9646540" cy="1662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 rot="10800000" flipV="1">
            <a:off x="2287121" y="3431407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25" name="圆角矩形 24"/>
          <p:cNvSpPr/>
          <p:nvPr/>
        </p:nvSpPr>
        <p:spPr>
          <a:xfrm rot="10800000" flipV="1">
            <a:off x="6564987" y="3416882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4</a:t>
            </a:r>
            <a:endParaRPr lang="zh-CN" altLang="en-US" sz="2400" b="1" dirty="0"/>
          </a:p>
        </p:txBody>
      </p:sp>
      <p:sp>
        <p:nvSpPr>
          <p:cNvPr id="26" name="圆角矩形 25"/>
          <p:cNvSpPr/>
          <p:nvPr/>
        </p:nvSpPr>
        <p:spPr>
          <a:xfrm rot="10800000" flipV="1">
            <a:off x="3627150" y="3431408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28" name="圆角矩形 27"/>
          <p:cNvSpPr/>
          <p:nvPr/>
        </p:nvSpPr>
        <p:spPr>
          <a:xfrm rot="10800000" flipV="1">
            <a:off x="5101924" y="3431408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39" name="文本框 38"/>
          <p:cNvSpPr txBox="1"/>
          <p:nvPr/>
        </p:nvSpPr>
        <p:spPr>
          <a:xfrm>
            <a:off x="1637450" y="4678540"/>
            <a:ext cx="1890253" cy="81554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异构图神经网络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小样本事件检测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162280" y="4675252"/>
            <a:ext cx="1890253" cy="81554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在线事件检测与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分析系统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53651" y="4678540"/>
            <a:ext cx="1822970" cy="812800"/>
          </a:xfrm>
          <a:prstGeom prst="rect">
            <a:avLst/>
          </a:prstGeom>
          <a:noFill/>
        </p:spPr>
        <p:txBody>
          <a:bodyPr wrap="none" lIns="91436" tIns="45718" rIns="91436" bIns="45718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</a:rPr>
              <a:t>质量感知自提升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社会事件检测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4"/>
          <p:cNvSpPr/>
          <p:nvPr/>
        </p:nvSpPr>
        <p:spPr>
          <a:xfrm rot="10800000" flipV="1">
            <a:off x="10865264" y="3420746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7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017325" y="1954569"/>
            <a:ext cx="3559810" cy="640080"/>
          </a:xfrm>
          <a:prstGeom prst="rect">
            <a:avLst/>
          </a:prstGeom>
          <a:noFill/>
        </p:spPr>
        <p:txBody>
          <a:bodyPr wrap="none" lIns="91436" tIns="45718" rIns="91436" bIns="45718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基于时间感知图的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社会事件检测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26389" y="1954569"/>
            <a:ext cx="3785046" cy="544601"/>
          </a:xfrm>
          <a:prstGeom prst="rect">
            <a:avLst/>
          </a:prstGeom>
          <a:noFill/>
        </p:spPr>
        <p:txBody>
          <a:bodyPr wrap="none" lIns="91436" tIns="45718" rIns="91436" bIns="45718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</a:rPr>
              <a:t>增强的网络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社会舆情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事件早期检测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>
            <a:stCxn id="39" idx="0"/>
          </p:cNvCxnSpPr>
          <p:nvPr/>
        </p:nvCxnSpPr>
        <p:spPr>
          <a:xfrm flipV="1">
            <a:off x="2582577" y="4148179"/>
            <a:ext cx="0" cy="53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24"/>
          <p:cNvSpPr/>
          <p:nvPr/>
        </p:nvSpPr>
        <p:spPr>
          <a:xfrm rot="10800000" flipV="1">
            <a:off x="8050461" y="3416882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5</a:t>
            </a:r>
            <a:endParaRPr lang="zh-CN" altLang="en-US" sz="2400" b="1" dirty="0"/>
          </a:p>
        </p:txBody>
      </p:sp>
      <p:sp>
        <p:nvSpPr>
          <p:cNvPr id="9" name="圆角矩形 24"/>
          <p:cNvSpPr/>
          <p:nvPr/>
        </p:nvSpPr>
        <p:spPr>
          <a:xfrm rot="10800000" flipV="1">
            <a:off x="9420593" y="3416883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6</a:t>
            </a:r>
            <a:endParaRPr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6956361" y="4774047"/>
            <a:ext cx="26724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混合知识蒸馏的跨语言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社会事件检测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82248" y="1943148"/>
            <a:ext cx="2293198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基于关系提示和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预训练语言模型的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社交事件检测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3840750" y="2823479"/>
            <a:ext cx="0" cy="53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5344067" y="4094525"/>
            <a:ext cx="0" cy="53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6797230" y="2776598"/>
            <a:ext cx="0" cy="53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8292604" y="4169031"/>
            <a:ext cx="0" cy="53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9628847" y="2823479"/>
            <a:ext cx="0" cy="53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11107406" y="4094524"/>
            <a:ext cx="0" cy="53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3268" y="2823479"/>
            <a:ext cx="1822836" cy="1738364"/>
            <a:chOff x="4925753" y="1803623"/>
            <a:chExt cx="1822836" cy="1738364"/>
          </a:xfrm>
        </p:grpSpPr>
        <p:sp>
          <p:nvSpPr>
            <p:cNvPr id="20" name="圆角矩形 19"/>
            <p:cNvSpPr/>
            <p:nvPr/>
          </p:nvSpPr>
          <p:spPr>
            <a:xfrm>
              <a:off x="4925753" y="1803623"/>
              <a:ext cx="1755699" cy="1738364"/>
            </a:xfrm>
            <a:prstGeom prst="roundRect">
              <a:avLst/>
            </a:prstGeom>
            <a:solidFill>
              <a:srgbClr val="4472C4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992890" y="1803623"/>
              <a:ext cx="1755699" cy="1738364"/>
            </a:xfrm>
            <a:prstGeom prst="roundRect">
              <a:avLst/>
            </a:prstGeom>
            <a:solidFill>
              <a:srgbClr val="4472C4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阶段成果</a:t>
              </a: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2171065" y="3676015"/>
            <a:ext cx="989711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3"/>
          <p:cNvSpPr/>
          <p:nvPr/>
        </p:nvSpPr>
        <p:spPr>
          <a:xfrm rot="10800000" flipV="1">
            <a:off x="2344271" y="3431407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8</a:t>
            </a:r>
            <a:endParaRPr lang="zh-CN" altLang="en-US" sz="2400" b="1" dirty="0"/>
          </a:p>
        </p:txBody>
      </p:sp>
      <p:sp>
        <p:nvSpPr>
          <p:cNvPr id="31" name="圆角矩形 24"/>
          <p:cNvSpPr/>
          <p:nvPr/>
        </p:nvSpPr>
        <p:spPr>
          <a:xfrm rot="10800000" flipV="1">
            <a:off x="6404497" y="3431407"/>
            <a:ext cx="562251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11</a:t>
            </a:r>
            <a:endParaRPr lang="zh-CN" altLang="en-US" sz="2400" b="1" dirty="0"/>
          </a:p>
        </p:txBody>
      </p:sp>
      <p:sp>
        <p:nvSpPr>
          <p:cNvPr id="32" name="圆角矩形 25"/>
          <p:cNvSpPr/>
          <p:nvPr/>
        </p:nvSpPr>
        <p:spPr>
          <a:xfrm rot="10800000" flipV="1">
            <a:off x="3684771" y="3431407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9</a:t>
            </a:r>
            <a:endParaRPr lang="zh-CN" altLang="en-US" sz="2400" b="1" dirty="0"/>
          </a:p>
        </p:txBody>
      </p:sp>
      <p:sp>
        <p:nvSpPr>
          <p:cNvPr id="33" name="圆角矩形 27"/>
          <p:cNvSpPr/>
          <p:nvPr/>
        </p:nvSpPr>
        <p:spPr>
          <a:xfrm rot="10800000" flipV="1">
            <a:off x="5053664" y="3431407"/>
            <a:ext cx="562251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10</a:t>
            </a:r>
            <a:endParaRPr lang="zh-CN" altLang="en-US" sz="24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774700" y="4667250"/>
            <a:ext cx="2625724" cy="81554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</a:rPr>
              <a:t>强化多关系图学习异常行为检测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526864" y="4677405"/>
            <a:ext cx="2625721" cy="81554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</a:rPr>
              <a:t>联邦的跨平台、跨模型、跨语言水军检测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19398" y="1794903"/>
            <a:ext cx="2786444" cy="81547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递归强化邻域选择多关系图神经网络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96623" y="1751263"/>
            <a:ext cx="2562267" cy="81554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</a:rPr>
              <a:t>强化聚合的多视图张量图神经网络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24"/>
          <p:cNvSpPr/>
          <p:nvPr/>
        </p:nvSpPr>
        <p:spPr>
          <a:xfrm rot="10800000" flipV="1">
            <a:off x="7757047" y="3431407"/>
            <a:ext cx="57732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12</a:t>
            </a:r>
            <a:endParaRPr lang="zh-CN" altLang="en-US" sz="2400" b="1" dirty="0"/>
          </a:p>
        </p:txBody>
      </p:sp>
      <p:cxnSp>
        <p:nvCxnSpPr>
          <p:cNvPr id="42" name="直接连接符 41"/>
          <p:cNvCxnSpPr>
            <a:stCxn id="32" idx="0"/>
          </p:cNvCxnSpPr>
          <p:nvPr/>
        </p:nvCxnSpPr>
        <p:spPr>
          <a:xfrm flipV="1">
            <a:off x="3926914" y="2676525"/>
            <a:ext cx="0" cy="754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1" idx="0"/>
          </p:cNvCxnSpPr>
          <p:nvPr/>
        </p:nvCxnSpPr>
        <p:spPr>
          <a:xfrm flipV="1">
            <a:off x="6685622" y="2676525"/>
            <a:ext cx="0" cy="754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9703060" y="2605929"/>
            <a:ext cx="0" cy="82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33" idx="2"/>
          </p:cNvCxnSpPr>
          <p:nvPr/>
        </p:nvCxnSpPr>
        <p:spPr>
          <a:xfrm>
            <a:off x="5334789" y="3922522"/>
            <a:ext cx="0" cy="754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30" idx="2"/>
          </p:cNvCxnSpPr>
          <p:nvPr/>
        </p:nvCxnSpPr>
        <p:spPr>
          <a:xfrm>
            <a:off x="2586414" y="3922522"/>
            <a:ext cx="0" cy="744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998486" y="5087741"/>
            <a:ext cx="3279808" cy="66325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实现海量在线社交网络用户水军行为检测与分析。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962294" y="4720590"/>
            <a:ext cx="3352192" cy="43543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在线网络水军监测与分析系统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4"/>
          <p:cNvSpPr/>
          <p:nvPr/>
        </p:nvSpPr>
        <p:spPr>
          <a:xfrm rot="10800000" flipV="1">
            <a:off x="9434000" y="3429000"/>
            <a:ext cx="57732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13</a:t>
            </a:r>
            <a:endParaRPr lang="zh-CN" altLang="en-US" sz="2400" b="1" dirty="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8056341" y="3960738"/>
            <a:ext cx="0" cy="754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267124" y="4720834"/>
            <a:ext cx="2695170" cy="81554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</a:rPr>
              <a:t>结构熵优化增强的图结构扰动学习表征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4"/>
          <p:cNvSpPr/>
          <p:nvPr/>
        </p:nvSpPr>
        <p:spPr>
          <a:xfrm rot="10800000" flipV="1">
            <a:off x="10967783" y="3428999"/>
            <a:ext cx="57732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2400" b="1" dirty="0"/>
              <a:t>14</a:t>
            </a:r>
            <a:endParaRPr lang="zh-CN" altLang="en-US" sz="2400" b="1" dirty="0"/>
          </a:p>
        </p:txBody>
      </p:sp>
      <p:cxnSp>
        <p:nvCxnSpPr>
          <p:cNvPr id="28" name="直接连接符 27"/>
          <p:cNvCxnSpPr/>
          <p:nvPr/>
        </p:nvCxnSpPr>
        <p:spPr>
          <a:xfrm>
            <a:off x="11263056" y="3883351"/>
            <a:ext cx="0" cy="82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405516" y="1800267"/>
            <a:ext cx="2643481" cy="81554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</a:rPr>
              <a:t>结构熵优化的群体行为对抗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173824" y="120524"/>
            <a:ext cx="5663096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研究工作：异构图神经网络事件检测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2" name="直接连接符 141"/>
          <p:cNvCxnSpPr>
            <a:stCxn id="140" idx="0"/>
            <a:endCxn id="145" idx="4"/>
          </p:cNvCxnSpPr>
          <p:nvPr/>
        </p:nvCxnSpPr>
        <p:spPr>
          <a:xfrm flipH="1" flipV="1">
            <a:off x="10242910" y="3093306"/>
            <a:ext cx="121370" cy="257342"/>
          </a:xfrm>
          <a:prstGeom prst="lin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图片 1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005" y="1717996"/>
            <a:ext cx="10783879" cy="245748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186" name="图片 1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005" y="4306721"/>
            <a:ext cx="10783878" cy="219539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sp>
        <p:nvSpPr>
          <p:cNvPr id="187" name="单圆角矩形 186"/>
          <p:cNvSpPr/>
          <p:nvPr/>
        </p:nvSpPr>
        <p:spPr>
          <a:xfrm>
            <a:off x="173824" y="1694130"/>
            <a:ext cx="914400" cy="2469017"/>
          </a:xfrm>
          <a:prstGeom prst="round1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>
                <a:solidFill>
                  <a:schemeClr val="tx1"/>
                </a:solidFill>
              </a:rPr>
              <a:t>现状</a:t>
            </a:r>
            <a:endParaRPr kumimoji="1"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88" name="单圆角矩形 187"/>
          <p:cNvSpPr/>
          <p:nvPr/>
        </p:nvSpPr>
        <p:spPr>
          <a:xfrm>
            <a:off x="173824" y="4284217"/>
            <a:ext cx="914400" cy="2217900"/>
          </a:xfrm>
          <a:prstGeom prst="round1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3600">
                <a:solidFill>
                  <a:schemeClr val="tx1"/>
                </a:solidFill>
              </a:rPr>
              <a:t>思</a:t>
            </a:r>
            <a:endParaRPr kumimoji="1" lang="en-US" altLang="zh-CN" sz="3600" dirty="0">
              <a:solidFill>
                <a:schemeClr val="tx1"/>
              </a:solidFill>
            </a:endParaRPr>
          </a:p>
          <a:p>
            <a:pPr algn="ctr"/>
            <a:r>
              <a:rPr kumimoji="1" lang="zh-CN" altLang="en-US" sz="3600" dirty="0">
                <a:solidFill>
                  <a:schemeClr val="tx1"/>
                </a:solidFill>
              </a:rPr>
              <a:t>路</a:t>
            </a:r>
            <a:endParaRPr kumimoji="1"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90" name="矩形 78"/>
          <p:cNvSpPr/>
          <p:nvPr/>
        </p:nvSpPr>
        <p:spPr>
          <a:xfrm>
            <a:off x="7064856" y="2114639"/>
            <a:ext cx="2102183" cy="1944601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/>
          </a:p>
        </p:txBody>
      </p:sp>
      <p:sp>
        <p:nvSpPr>
          <p:cNvPr id="193" name="矩形 78"/>
          <p:cNvSpPr/>
          <p:nvPr/>
        </p:nvSpPr>
        <p:spPr>
          <a:xfrm>
            <a:off x="4630380" y="2121063"/>
            <a:ext cx="2403309" cy="1944600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/>
          </a:p>
        </p:txBody>
      </p:sp>
      <p:sp>
        <p:nvSpPr>
          <p:cNvPr id="195" name="右箭头 194"/>
          <p:cNvSpPr/>
          <p:nvPr/>
        </p:nvSpPr>
        <p:spPr>
          <a:xfrm>
            <a:off x="4244318" y="2812633"/>
            <a:ext cx="333421" cy="484632"/>
          </a:xfrm>
          <a:prstGeom prst="rightArrow">
            <a:avLst/>
          </a:prstGeom>
          <a:solidFill>
            <a:schemeClr val="accent2"/>
          </a:solidFill>
          <a:ln w="12700" cap="flat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0" name="矩形 78"/>
          <p:cNvSpPr/>
          <p:nvPr/>
        </p:nvSpPr>
        <p:spPr>
          <a:xfrm>
            <a:off x="1280391" y="2121063"/>
            <a:ext cx="2873911" cy="1944600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/>
          </a:p>
        </p:txBody>
      </p:sp>
      <p:sp>
        <p:nvSpPr>
          <p:cNvPr id="202" name="矩形 201"/>
          <p:cNvSpPr/>
          <p:nvPr/>
        </p:nvSpPr>
        <p:spPr>
          <a:xfrm>
            <a:off x="1118005" y="4717721"/>
            <a:ext cx="12224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特征融合</a:t>
            </a:r>
            <a:endParaRPr kumimoji="1"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</a:t>
            </a:r>
            <a:endParaRPr kumimoji="1"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3" name="矩形 78"/>
          <p:cNvSpPr/>
          <p:nvPr/>
        </p:nvSpPr>
        <p:spPr>
          <a:xfrm>
            <a:off x="1180918" y="4375650"/>
            <a:ext cx="6629655" cy="2028820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8631060" y="4551157"/>
            <a:ext cx="3088337" cy="1778552"/>
          </a:xfrm>
          <a:prstGeom prst="rect">
            <a:avLst/>
          </a:prstGeom>
          <a:solidFill>
            <a:srgbClr val="FFFFCC"/>
          </a:solidFill>
          <a:ln w="50800" cmpd="thickThin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zh-CN" altLang="en-US" sz="2400">
              <a:solidFill>
                <a:srgbClr val="000066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996752" y="5269813"/>
            <a:ext cx="2401639" cy="4752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Accuracy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8641445" y="4583760"/>
            <a:ext cx="3088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sym typeface="Times New Roman" panose="02020603050405020304"/>
              </a:rPr>
              <a:t>Fine-grained 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Social Event Detection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9" name="右箭头 208"/>
          <p:cNvSpPr/>
          <p:nvPr/>
        </p:nvSpPr>
        <p:spPr>
          <a:xfrm>
            <a:off x="7931696" y="5147744"/>
            <a:ext cx="368502" cy="484632"/>
          </a:xfrm>
          <a:prstGeom prst="rightArrow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8996752" y="5790143"/>
            <a:ext cx="2401639" cy="4752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Generalization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7849530" y="6331490"/>
            <a:ext cx="3410734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开放域小样本事件检测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1120425" y="1621480"/>
            <a:ext cx="3807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Huge Social Messages</a:t>
            </a:r>
            <a:endParaRPr kumimoji="1" 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8" name="Picture 2" descr="“social event map”的图片搜索结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5"/>
          <a:stretch>
            <a:fillRect/>
          </a:stretch>
        </p:blipFill>
        <p:spPr bwMode="auto">
          <a:xfrm>
            <a:off x="1330334" y="2145251"/>
            <a:ext cx="2808210" cy="18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“words cloud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37" y="2751027"/>
            <a:ext cx="2098151" cy="9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矩形 133"/>
          <p:cNvSpPr/>
          <p:nvPr/>
        </p:nvSpPr>
        <p:spPr>
          <a:xfrm>
            <a:off x="4648611" y="2098261"/>
            <a:ext cx="2367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sz="2000" dirty="0">
                <a:solidFill>
                  <a:schemeClr val="tx1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keyword or template </a:t>
            </a:r>
            <a:endParaRPr kumimoji="1" lang="en-US" sz="2000" dirty="0">
              <a:solidFill>
                <a:schemeClr val="tx1"/>
              </a:solidFill>
              <a:latin typeface="Times" panose="00000500000000020000" pitchFamily="18" charset="0"/>
              <a:ea typeface="黑体" panose="02010609060101010101" pitchFamily="49" charset="-122"/>
            </a:endParaRPr>
          </a:p>
          <a:p>
            <a:r>
              <a:rPr kumimoji="1" lang="en-US" sz="2000" dirty="0">
                <a:solidFill>
                  <a:schemeClr val="tx1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matching</a:t>
            </a:r>
            <a:endParaRPr kumimoji="1" lang="en-US" sz="2000" dirty="0">
              <a:solidFill>
                <a:schemeClr val="tx1"/>
              </a:solidFill>
              <a:latin typeface="Times" panose="00000500000000020000" pitchFamily="18" charset="0"/>
              <a:ea typeface="黑体" panose="02010609060101010101" pitchFamily="49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630380" y="1609165"/>
            <a:ext cx="70992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Traditional Methods</a:t>
            </a:r>
            <a:endParaRPr kumimoji="1" 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4630380" y="3665553"/>
            <a:ext cx="2385666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 anchorCtr="1">
            <a:spAutoFit/>
          </a:bodyPr>
          <a:lstStyle/>
          <a:p>
            <a:pPr eaLnBrk="0"/>
            <a:r>
              <a:rPr kumimoji="1"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r>
              <a:rPr kumimoji="1"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kumimoji="1" 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arrow fields </a:t>
            </a:r>
            <a:endParaRPr kumimoji="1" 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7340581" y="2619904"/>
            <a:ext cx="1427669" cy="863918"/>
            <a:chOff x="-3054133" y="3284984"/>
            <a:chExt cx="1281555" cy="863918"/>
          </a:xfrm>
        </p:grpSpPr>
        <p:sp>
          <p:nvSpPr>
            <p:cNvPr id="156" name="Oval 37"/>
            <p:cNvSpPr>
              <a:spLocks noChangeArrowheads="1"/>
            </p:cNvSpPr>
            <p:nvPr/>
          </p:nvSpPr>
          <p:spPr bwMode="auto">
            <a:xfrm>
              <a:off x="-2736843" y="3651697"/>
              <a:ext cx="183633" cy="17335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7" name="Oval 39"/>
            <p:cNvSpPr>
              <a:spLocks noChangeArrowheads="1"/>
            </p:cNvSpPr>
            <p:nvPr/>
          </p:nvSpPr>
          <p:spPr bwMode="auto">
            <a:xfrm>
              <a:off x="-2526478" y="3284984"/>
              <a:ext cx="210364" cy="1724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8" name="Oval 40"/>
            <p:cNvSpPr>
              <a:spLocks noChangeArrowheads="1"/>
            </p:cNvSpPr>
            <p:nvPr/>
          </p:nvSpPr>
          <p:spPr bwMode="auto">
            <a:xfrm>
              <a:off x="-3054133" y="3976499"/>
              <a:ext cx="210364" cy="1724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9" name="Oval 41"/>
            <p:cNvSpPr>
              <a:spLocks noChangeArrowheads="1"/>
            </p:cNvSpPr>
            <p:nvPr/>
          </p:nvSpPr>
          <p:spPr bwMode="auto">
            <a:xfrm>
              <a:off x="-2552048" y="3933637"/>
              <a:ext cx="210364" cy="17240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hangingPunct="1"/>
              <a:endParaRPr lang="zh-CN" altLang="en-US"/>
            </a:p>
          </p:txBody>
        </p:sp>
        <p:sp>
          <p:nvSpPr>
            <p:cNvPr id="160" name="Line 42"/>
            <p:cNvSpPr>
              <a:spLocks noChangeShapeType="1"/>
            </p:cNvSpPr>
            <p:nvPr/>
          </p:nvSpPr>
          <p:spPr bwMode="auto">
            <a:xfrm flipV="1">
              <a:off x="-2896069" y="3803144"/>
              <a:ext cx="159226" cy="173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Line 43"/>
            <p:cNvSpPr>
              <a:spLocks noChangeShapeType="1"/>
            </p:cNvSpPr>
            <p:nvPr/>
          </p:nvSpPr>
          <p:spPr bwMode="auto">
            <a:xfrm flipH="1" flipV="1">
              <a:off x="-2605510" y="3825052"/>
              <a:ext cx="79032" cy="1076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Line 45"/>
            <p:cNvSpPr>
              <a:spLocks noChangeShapeType="1"/>
            </p:cNvSpPr>
            <p:nvPr/>
          </p:nvSpPr>
          <p:spPr bwMode="auto">
            <a:xfrm flipH="1">
              <a:off x="-2632242" y="3457387"/>
              <a:ext cx="211527" cy="216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Oval 41"/>
            <p:cNvSpPr>
              <a:spLocks noChangeArrowheads="1"/>
            </p:cNvSpPr>
            <p:nvPr/>
          </p:nvSpPr>
          <p:spPr bwMode="auto">
            <a:xfrm>
              <a:off x="-2220038" y="3565495"/>
              <a:ext cx="210364" cy="17240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hangingPunct="1"/>
              <a:endParaRPr lang="zh-CN" altLang="en-US"/>
            </a:p>
          </p:txBody>
        </p:sp>
        <p:sp>
          <p:nvSpPr>
            <p:cNvPr id="164" name="Line 43"/>
            <p:cNvSpPr>
              <a:spLocks noChangeShapeType="1"/>
            </p:cNvSpPr>
            <p:nvPr/>
          </p:nvSpPr>
          <p:spPr bwMode="auto">
            <a:xfrm flipV="1">
              <a:off x="-2368414" y="3717418"/>
              <a:ext cx="200676" cy="215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Oval 41"/>
            <p:cNvSpPr>
              <a:spLocks noChangeArrowheads="1"/>
            </p:cNvSpPr>
            <p:nvPr/>
          </p:nvSpPr>
          <p:spPr bwMode="auto">
            <a:xfrm>
              <a:off x="-1982942" y="3934823"/>
              <a:ext cx="210364" cy="1724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hangingPunct="1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166" name="Line 43"/>
            <p:cNvSpPr>
              <a:spLocks noChangeShapeType="1"/>
            </p:cNvSpPr>
            <p:nvPr/>
          </p:nvSpPr>
          <p:spPr bwMode="auto">
            <a:xfrm>
              <a:off x="-2074273" y="3737897"/>
              <a:ext cx="158064" cy="1947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9" name="矩形 128"/>
          <p:cNvSpPr/>
          <p:nvPr/>
        </p:nvSpPr>
        <p:spPr>
          <a:xfrm>
            <a:off x="7102946" y="2136169"/>
            <a:ext cx="2064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b</a:t>
            </a:r>
            <a:r>
              <a:rPr kumimoji="1" lang="en-US" sz="2000" dirty="0">
                <a:solidFill>
                  <a:schemeClr val="tx1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urst words</a:t>
            </a:r>
            <a:endParaRPr kumimoji="1" lang="en-US" sz="2000" dirty="0">
              <a:solidFill>
                <a:schemeClr val="tx1"/>
              </a:solidFill>
              <a:latin typeface="Times" panose="00000500000000020000" pitchFamily="18" charset="0"/>
              <a:ea typeface="黑体" panose="02010609060101010101" pitchFamily="49" charset="-122"/>
            </a:endParaRPr>
          </a:p>
        </p:txBody>
      </p:sp>
      <p:sp>
        <p:nvSpPr>
          <p:cNvPr id="125" name="Rectangle 47"/>
          <p:cNvSpPr>
            <a:spLocks noChangeArrowheads="1"/>
          </p:cNvSpPr>
          <p:nvPr/>
        </p:nvSpPr>
        <p:spPr bwMode="auto">
          <a:xfrm>
            <a:off x="7045828" y="3628234"/>
            <a:ext cx="2121212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 anchorCtr="1">
            <a:spAutoFit/>
          </a:bodyPr>
          <a:lstStyle>
            <a:lvl1pPr marL="342900" indent="-3429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0" indent="0" defTabSz="584200"/>
            <a:r>
              <a:rPr kumimoji="1"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r>
              <a:rPr kumimoji="1"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</a:t>
            </a:r>
            <a:r>
              <a:rPr kumimoji="1" 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ow accuracy</a:t>
            </a:r>
            <a:endParaRPr kumimoji="1" 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4" name="矩形 78"/>
          <p:cNvSpPr/>
          <p:nvPr/>
        </p:nvSpPr>
        <p:spPr>
          <a:xfrm>
            <a:off x="9219021" y="2113904"/>
            <a:ext cx="2510628" cy="1944600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grpSp>
        <p:nvGrpSpPr>
          <p:cNvPr id="131" name="组合 130"/>
          <p:cNvGrpSpPr/>
          <p:nvPr/>
        </p:nvGrpSpPr>
        <p:grpSpPr>
          <a:xfrm>
            <a:off x="9303641" y="2371164"/>
            <a:ext cx="2302427" cy="1195633"/>
            <a:chOff x="16162906" y="837289"/>
            <a:chExt cx="1713801" cy="984554"/>
          </a:xfrm>
        </p:grpSpPr>
        <p:sp>
          <p:nvSpPr>
            <p:cNvPr id="137" name="矩形 136"/>
            <p:cNvSpPr/>
            <p:nvPr/>
          </p:nvSpPr>
          <p:spPr>
            <a:xfrm>
              <a:off x="16162906" y="837289"/>
              <a:ext cx="1713801" cy="984554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16491381" y="1034548"/>
              <a:ext cx="989135" cy="709507"/>
              <a:chOff x="1692265" y="11238938"/>
              <a:chExt cx="1433283" cy="1227777"/>
            </a:xfrm>
            <a:solidFill>
              <a:schemeClr val="tx1"/>
            </a:solidFill>
          </p:grpSpPr>
          <p:grpSp>
            <p:nvGrpSpPr>
              <p:cNvPr id="139" name="组合 138"/>
              <p:cNvGrpSpPr/>
              <p:nvPr/>
            </p:nvGrpSpPr>
            <p:grpSpPr>
              <a:xfrm>
                <a:off x="1692265" y="11238938"/>
                <a:ext cx="1302376" cy="1083623"/>
                <a:chOff x="1692265" y="11238938"/>
                <a:chExt cx="1302376" cy="1083623"/>
              </a:xfrm>
              <a:grpFill/>
            </p:grpSpPr>
            <p:sp>
              <p:nvSpPr>
                <p:cNvPr id="145" name="流程图: 联系 130"/>
                <p:cNvSpPr/>
                <p:nvPr/>
              </p:nvSpPr>
              <p:spPr>
                <a:xfrm>
                  <a:off x="2160213" y="11772072"/>
                  <a:ext cx="138311" cy="154544"/>
                </a:xfrm>
                <a:prstGeom prst="flowChartConnecto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流程图: 联系 131"/>
                <p:cNvSpPr/>
                <p:nvPr/>
              </p:nvSpPr>
              <p:spPr>
                <a:xfrm>
                  <a:off x="1692265" y="12168018"/>
                  <a:ext cx="138312" cy="154543"/>
                </a:xfrm>
                <a:prstGeom prst="flowChartConnecto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流程图: 联系 132"/>
                <p:cNvSpPr/>
                <p:nvPr/>
              </p:nvSpPr>
              <p:spPr>
                <a:xfrm>
                  <a:off x="1740090" y="11460759"/>
                  <a:ext cx="138312" cy="154543"/>
                </a:xfrm>
                <a:prstGeom prst="flowChartConnecto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流程图: 联系 133"/>
                <p:cNvSpPr/>
                <p:nvPr/>
              </p:nvSpPr>
              <p:spPr>
                <a:xfrm>
                  <a:off x="2221356" y="11238938"/>
                  <a:ext cx="138312" cy="154543"/>
                </a:xfrm>
                <a:prstGeom prst="flowChartConnecto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流程图: 联系 134"/>
                <p:cNvSpPr/>
                <p:nvPr/>
              </p:nvSpPr>
              <p:spPr>
                <a:xfrm>
                  <a:off x="2856329" y="11791906"/>
                  <a:ext cx="138312" cy="154543"/>
                </a:xfrm>
                <a:prstGeom prst="flowChartConnecto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流程图: 联系 135"/>
                <p:cNvSpPr/>
                <p:nvPr/>
              </p:nvSpPr>
              <p:spPr>
                <a:xfrm>
                  <a:off x="2741582" y="11497688"/>
                  <a:ext cx="138312" cy="154543"/>
                </a:xfrm>
                <a:prstGeom prst="flowChartConnector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1" name="直接连接符 136"/>
                <p:cNvCxnSpPr>
                  <a:stCxn id="145" idx="0"/>
                  <a:endCxn id="148" idx="4"/>
                </p:cNvCxnSpPr>
                <p:nvPr/>
              </p:nvCxnSpPr>
              <p:spPr>
                <a:xfrm flipV="1">
                  <a:off x="2229369" y="11393482"/>
                  <a:ext cx="61142" cy="37859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37"/>
                <p:cNvCxnSpPr>
                  <a:stCxn id="145" idx="3"/>
                  <a:endCxn id="146" idx="7"/>
                </p:cNvCxnSpPr>
                <p:nvPr/>
              </p:nvCxnSpPr>
              <p:spPr>
                <a:xfrm flipH="1">
                  <a:off x="1810321" y="11903984"/>
                  <a:ext cx="370149" cy="286666"/>
                </a:xfrm>
                <a:prstGeom prst="lin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38"/>
                <p:cNvCxnSpPr>
                  <a:stCxn id="145" idx="1"/>
                  <a:endCxn id="147" idx="5"/>
                </p:cNvCxnSpPr>
                <p:nvPr/>
              </p:nvCxnSpPr>
              <p:spPr>
                <a:xfrm flipH="1" flipV="1">
                  <a:off x="1858145" y="11592672"/>
                  <a:ext cx="322324" cy="202033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39"/>
                <p:cNvCxnSpPr>
                  <a:stCxn id="145" idx="6"/>
                  <a:endCxn id="149" idx="2"/>
                </p:cNvCxnSpPr>
                <p:nvPr/>
              </p:nvCxnSpPr>
              <p:spPr>
                <a:xfrm>
                  <a:off x="2298525" y="11849344"/>
                  <a:ext cx="557805" cy="19834"/>
                </a:xfrm>
                <a:prstGeom prst="lin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40"/>
                <p:cNvCxnSpPr>
                  <a:endCxn id="150" idx="3"/>
                </p:cNvCxnSpPr>
                <p:nvPr/>
              </p:nvCxnSpPr>
              <p:spPr>
                <a:xfrm flipV="1">
                  <a:off x="2274412" y="11629599"/>
                  <a:ext cx="487425" cy="178821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流程图: 联系 125"/>
              <p:cNvSpPr/>
              <p:nvPr/>
            </p:nvSpPr>
            <p:spPr>
              <a:xfrm>
                <a:off x="2291120" y="12293320"/>
                <a:ext cx="138312" cy="154543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流程图: 联系 126"/>
              <p:cNvSpPr/>
              <p:nvPr/>
            </p:nvSpPr>
            <p:spPr>
              <a:xfrm>
                <a:off x="2987236" y="12312172"/>
                <a:ext cx="138312" cy="154543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2" name="直接连接符 127"/>
              <p:cNvCxnSpPr>
                <a:stCxn id="140" idx="7"/>
                <a:endCxn id="149" idx="3"/>
              </p:cNvCxnSpPr>
              <p:nvPr/>
            </p:nvCxnSpPr>
            <p:spPr>
              <a:xfrm flipV="1">
                <a:off x="2409177" y="11923817"/>
                <a:ext cx="467407" cy="392135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28"/>
              <p:cNvCxnSpPr>
                <a:stCxn id="146" idx="6"/>
                <a:endCxn id="140" idx="1"/>
              </p:cNvCxnSpPr>
              <p:nvPr/>
            </p:nvCxnSpPr>
            <p:spPr>
              <a:xfrm>
                <a:off x="1830577" y="12245290"/>
                <a:ext cx="480798" cy="70662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29"/>
              <p:cNvCxnSpPr>
                <a:stCxn id="141" idx="5"/>
                <a:endCxn id="149" idx="5"/>
              </p:cNvCxnSpPr>
              <p:nvPr/>
            </p:nvCxnSpPr>
            <p:spPr>
              <a:xfrm flipH="1" flipV="1">
                <a:off x="2974386" y="11923817"/>
                <a:ext cx="130907" cy="52026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矩形 129"/>
          <p:cNvSpPr/>
          <p:nvPr/>
        </p:nvSpPr>
        <p:spPr>
          <a:xfrm>
            <a:off x="9303641" y="2214949"/>
            <a:ext cx="24157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solidFill>
                  <a:schemeClr val="tx1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Abnormal</a:t>
            </a:r>
            <a:r>
              <a:rPr kumimoji="1" lang="zh-CN" altLang="en-US" sz="2000" dirty="0">
                <a:solidFill>
                  <a:schemeClr val="tx1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Times" panose="00000500000000020000" pitchFamily="18" charset="0"/>
                <a:ea typeface="黑体" panose="02010609060101010101" pitchFamily="49" charset="-122"/>
              </a:rPr>
              <a:t>subgraphs</a:t>
            </a:r>
            <a:endParaRPr kumimoji="1" lang="en-US" sz="2000" dirty="0">
              <a:solidFill>
                <a:schemeClr val="tx1"/>
              </a:solidFill>
              <a:latin typeface="Times" panose="00000500000000020000" pitchFamily="18" charset="0"/>
              <a:ea typeface="黑体" panose="02010609060101010101" pitchFamily="49" charset="-122"/>
            </a:endParaRPr>
          </a:p>
        </p:txBody>
      </p:sp>
      <p:sp>
        <p:nvSpPr>
          <p:cNvPr id="126" name="Rectangle 48"/>
          <p:cNvSpPr>
            <a:spLocks noChangeArrowheads="1"/>
          </p:cNvSpPr>
          <p:nvPr/>
        </p:nvSpPr>
        <p:spPr bwMode="auto">
          <a:xfrm>
            <a:off x="9094505" y="3647815"/>
            <a:ext cx="2709779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 anchorCtr="1">
            <a:spAutoFit/>
          </a:bodyPr>
          <a:lstStyle>
            <a:lvl1pPr marL="342900" indent="-3429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defTabSz="863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defTabSz="863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kumimoji="1"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r>
              <a:rPr kumimoji="1"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high complexity</a:t>
            </a:r>
            <a:endParaRPr kumimoji="1"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2301090" y="4608523"/>
            <a:ext cx="5273839" cy="461665"/>
          </a:xfrm>
          <a:prstGeom prst="rect">
            <a:avLst/>
          </a:prstGeom>
          <a:solidFill>
            <a:srgbClr val="FFFFCC"/>
          </a:solidFill>
          <a:ln w="50800" cmpd="thickThin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Semantics of </a:t>
            </a:r>
            <a:r>
              <a:rPr lang="en-US" altLang="zh-CN" sz="2400" dirty="0">
                <a:solidFill>
                  <a:schemeClr val="tx1"/>
                </a:solidFill>
              </a:rPr>
              <a:t>w</a:t>
            </a: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ords and </a:t>
            </a:r>
            <a:r>
              <a:rPr lang="en-US" altLang="zh-CN" sz="2400" dirty="0">
                <a:solidFill>
                  <a:schemeClr val="tx1"/>
                </a:solidFill>
              </a:rPr>
              <a:t>p</a:t>
            </a:r>
            <a:r>
              <a:rPr lang="en-US" sz="2400" dirty="0">
                <a:solidFill>
                  <a:schemeClr val="tx1"/>
                </a:solidFill>
              </a:rPr>
              <a:t>hrases</a:t>
            </a:r>
            <a:endParaRPr lang="en-US" altLang="zh-CN" sz="2400" dirty="0">
              <a:solidFill>
                <a:schemeClr val="tx1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2301090" y="5175746"/>
            <a:ext cx="5273839" cy="461665"/>
          </a:xfrm>
          <a:prstGeom prst="rect">
            <a:avLst/>
          </a:prstGeom>
          <a:solidFill>
            <a:srgbClr val="FFFFCC"/>
          </a:solidFill>
          <a:ln w="50800" cmpd="thickThin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Social users and </a:t>
            </a:r>
            <a:r>
              <a:rPr lang="en-US" sz="2400" dirty="0"/>
              <a:t>behavior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214" name="矩形 213"/>
          <p:cNvSpPr/>
          <p:nvPr/>
        </p:nvSpPr>
        <p:spPr>
          <a:xfrm>
            <a:off x="2300134" y="5742450"/>
            <a:ext cx="5273839" cy="461665"/>
          </a:xfrm>
          <a:prstGeom prst="rect">
            <a:avLst/>
          </a:prstGeom>
          <a:solidFill>
            <a:srgbClr val="FFFFCC"/>
          </a:solidFill>
          <a:ln w="50800" cmpd="thickThin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External knowledge information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5074408" y="4161604"/>
            <a:ext cx="3088336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开放域事件检测难题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1"/>
          <a:srcRect l="56364" t="3092" r="2851" b="32658"/>
          <a:stretch>
            <a:fillRect/>
          </a:stretch>
        </p:blipFill>
        <p:spPr>
          <a:xfrm>
            <a:off x="7737033" y="1261298"/>
            <a:ext cx="4335773" cy="306151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4" y="1505942"/>
            <a:ext cx="4737543" cy="2816875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1394848" y="4919803"/>
            <a:ext cx="8586946" cy="1261884"/>
          </a:xfrm>
          <a:prstGeom prst="rect">
            <a:avLst/>
          </a:prstGeom>
          <a:solidFill>
            <a:schemeClr val="bg1"/>
          </a:solidFill>
          <a:ln w="28575" cmpd="thickThin" algn="ctr">
            <a:solidFill>
              <a:schemeClr val="accent4"/>
            </a:solidFill>
            <a:prstDash val="sysDash"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sym typeface="Helvetica Light"/>
              </a:rPr>
              <a:t>(3) </a:t>
            </a:r>
            <a:r>
              <a:rPr lang="en-US" sz="2000" dirty="0"/>
              <a:t>Meta-paths instances based social message similarity measure:</a:t>
            </a:r>
            <a:endParaRPr lang="en-US" sz="20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860" y="5252956"/>
            <a:ext cx="6154119" cy="769983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891" y="4232847"/>
            <a:ext cx="584286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(1) Example of two event instances modeling by knowledgeable HIN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335666" y="4386892"/>
            <a:ext cx="47368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(2) Meta-schema of event-based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HIN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0" y="6199004"/>
            <a:ext cx="1219200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2000" dirty="0"/>
              <a:t>Hao Peng,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etc.,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Fine-grained Event Categorization with Heterogeneous Graph Convolutional Networks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IJCAI2019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，谷歌学术引用 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123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73" name="Rectangle 9"/>
          <p:cNvSpPr>
            <a:spLocks noChangeArrowheads="1"/>
          </p:cNvSpPr>
          <p:nvPr/>
        </p:nvSpPr>
        <p:spPr bwMode="auto">
          <a:xfrm>
            <a:off x="4449445" y="1496060"/>
            <a:ext cx="3162300" cy="5213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984807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Content</a:t>
            </a:r>
            <a:r>
              <a:rPr lang="zh-CN" altLang="en-US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CN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emantic</a:t>
            </a:r>
            <a:endParaRPr lang="zh-CN" altLang="en-US" sz="2400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" name="Rectangle 11"/>
          <p:cNvSpPr>
            <a:spLocks noChangeArrowheads="1"/>
          </p:cNvSpPr>
          <p:nvPr/>
        </p:nvSpPr>
        <p:spPr bwMode="auto">
          <a:xfrm>
            <a:off x="4445000" y="2107565"/>
            <a:ext cx="3166745" cy="5213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984807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Social s</a:t>
            </a:r>
            <a:r>
              <a:rPr lang="en-US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tructure</a:t>
            </a:r>
            <a:endParaRPr lang="zh-CN" altLang="en-US" sz="2400" kern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Rectangle 11"/>
          <p:cNvSpPr>
            <a:spLocks noChangeArrowheads="1"/>
          </p:cNvSpPr>
          <p:nvPr/>
        </p:nvSpPr>
        <p:spPr bwMode="auto">
          <a:xfrm>
            <a:off x="4449445" y="2719070"/>
            <a:ext cx="3166745" cy="5213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984807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External knowledge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80645" y="144145"/>
            <a:ext cx="8957310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舆情事件定义与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Pairwise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异构图卷积神经网络事件表征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25997" y="5404931"/>
            <a:ext cx="377523" cy="5236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01" y="1435588"/>
            <a:ext cx="7574344" cy="3445349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127536" y="4839905"/>
            <a:ext cx="81330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NimbusRomNo9L-Regu"/>
              </a:rPr>
              <a:t>An overview of Pairwise Popularity Graph Convolutional Network (PP-GCN)</a:t>
            </a:r>
            <a:endParaRPr lang="en-US" sz="2800" dirty="0"/>
          </a:p>
        </p:txBody>
      </p:sp>
      <p:sp>
        <p:nvSpPr>
          <p:cNvPr id="70" name="AutoShape 6"/>
          <p:cNvSpPr>
            <a:spLocks noChangeArrowheads="1"/>
          </p:cNvSpPr>
          <p:nvPr/>
        </p:nvSpPr>
        <p:spPr bwMode="auto">
          <a:xfrm>
            <a:off x="4194066" y="3936077"/>
            <a:ext cx="2862020" cy="859939"/>
          </a:xfrm>
          <a:prstGeom prst="wedgeRoundRectCallout">
            <a:avLst>
              <a:gd name="adj1" fmla="val -24558"/>
              <a:gd name="adj2" fmla="val -85803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SzPct val="80000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相比夹角度量，流行度（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Population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）更稳定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 rotWithShape="1">
          <a:blip r:embed="rId2"/>
          <a:srcRect b="42"/>
          <a:stretch>
            <a:fillRect/>
          </a:stretch>
        </p:blipFill>
        <p:spPr>
          <a:xfrm>
            <a:off x="8327899" y="1941094"/>
            <a:ext cx="3502826" cy="1929791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58" y="3936077"/>
            <a:ext cx="3537469" cy="2413613"/>
          </a:xfrm>
          <a:prstGeom prst="rect">
            <a:avLst/>
          </a:prstGeom>
        </p:spPr>
      </p:pic>
      <p:sp>
        <p:nvSpPr>
          <p:cNvPr id="73" name="矩形 72"/>
          <p:cNvSpPr/>
          <p:nvPr/>
        </p:nvSpPr>
        <p:spPr>
          <a:xfrm>
            <a:off x="8415783" y="5690074"/>
            <a:ext cx="3537469" cy="571958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151379"/>
            <a:ext cx="1219200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2000" dirty="0"/>
              <a:t>Hao Peng,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etc.,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Fine-grained Event Categorization with Heterogeneous Graph Convolutional Networks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 IJCAI2019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，谷歌学术引用 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123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899" y="811967"/>
            <a:ext cx="3391024" cy="110479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5786495"/>
            <a:ext cx="8785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Times" panose="00000500000000020000" pitchFamily="18" charset="0"/>
              </a:rPr>
              <a:t>Papadopoulos, </a:t>
            </a:r>
            <a:r>
              <a:rPr lang="en-GB" altLang="zh-CN" sz="1600" dirty="0" err="1">
                <a:latin typeface="Times" panose="00000500000000020000" pitchFamily="18" charset="0"/>
              </a:rPr>
              <a:t>etc</a:t>
            </a:r>
            <a:r>
              <a:rPr lang="en-GB" altLang="zh-CN" sz="1600" dirty="0">
                <a:latin typeface="Times" panose="00000500000000020000" pitchFamily="18" charset="0"/>
              </a:rPr>
              <a:t>,. Popularity versus similarity in growing networks. Nature, 489(7417):537, 2012.</a:t>
            </a:r>
            <a:endParaRPr lang="zh-CN" altLang="en-US" sz="1600" dirty="0">
              <a:latin typeface="Times" panose="00000500000000020000" pitchFamily="18" charset="0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80645" y="144145"/>
            <a:ext cx="8957310" cy="520065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舆情事件定义与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Pairwise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异构图卷积神经网络事件表征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1" y="4780275"/>
            <a:ext cx="681408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NimbusRomNo9L-Regu"/>
              </a:rPr>
              <a:t>An overview of  Knowledge-Preserving Incremental Social Event Detection</a:t>
            </a:r>
            <a:endParaRPr 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0" y="5753841"/>
            <a:ext cx="7029452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altLang="zh-CN" sz="2000" dirty="0"/>
              <a:t>Yuwei Cao</a:t>
            </a:r>
            <a:r>
              <a:rPr lang="en-US" sz="2000" dirty="0"/>
              <a:t>, </a:t>
            </a:r>
            <a:r>
              <a:rPr lang="en-US" altLang="zh-CN" sz="2000" dirty="0"/>
              <a:t>Hao 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</a:rPr>
              <a:t>Peng,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dirty="0" err="1">
                <a:latin typeface="Times New Roman" panose="02020603050405020304"/>
                <a:cs typeface="Times New Roman" panose="02020603050405020304"/>
              </a:rPr>
              <a:t>etc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Knowledge-Preserving Incremental Social Event Detection via Heterogeneous GNNs.</a:t>
            </a:r>
            <a:r>
              <a:rPr lang="zh-CN" altLang="en-US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Web</a:t>
            </a:r>
            <a:r>
              <a:rPr lang="zh-CN" altLang="en-US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zh-CN" sz="2000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Conference 2021, </a:t>
            </a:r>
            <a:r>
              <a:rPr lang="zh-CN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谷歌学术引用 </a:t>
            </a:r>
            <a:r>
              <a:rPr lang="en-US" altLang="zh-CN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99</a:t>
            </a:r>
            <a:endParaRPr lang="en-US" altLang="zh-CN" sz="2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7" y="1535834"/>
            <a:ext cx="6814087" cy="31961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266" y="1609145"/>
            <a:ext cx="3824709" cy="2547798"/>
          </a:xfrm>
          <a:prstGeom prst="rect">
            <a:avLst/>
          </a:prstGeom>
        </p:spPr>
      </p:pic>
      <p:sp>
        <p:nvSpPr>
          <p:cNvPr id="70" name="AutoShape 6"/>
          <p:cNvSpPr>
            <a:spLocks noChangeArrowheads="1"/>
          </p:cNvSpPr>
          <p:nvPr/>
        </p:nvSpPr>
        <p:spPr bwMode="auto">
          <a:xfrm>
            <a:off x="7299598" y="832825"/>
            <a:ext cx="3930377" cy="703010"/>
          </a:xfrm>
          <a:prstGeom prst="wedgeRoundRectCallout">
            <a:avLst>
              <a:gd name="adj1" fmla="val -29981"/>
              <a:gd name="adj2" fmla="val 84041"/>
              <a:gd name="adj3" fmla="val 16667"/>
            </a:avLst>
          </a:prstGeom>
          <a:solidFill>
            <a:srgbClr val="FFFF99"/>
          </a:solidFill>
          <a:ln w="9360">
            <a:solidFill>
              <a:srgbClr val="402000"/>
            </a:solidFill>
            <a:miter lim="800000"/>
          </a:ln>
        </p:spPr>
        <p:txBody>
          <a:bodyPr lIns="90000" tIns="46800" rIns="90000" bIns="46800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ü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lnSpc>
                <a:spcPct val="11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buClr>
                <a:schemeClr val="accent1"/>
              </a:buClr>
              <a:buChar char="•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buClr>
                <a:schemeClr val="accent1"/>
              </a:buClr>
              <a:buChar char="–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339725" algn="l"/>
                <a:tab pos="787400" algn="l"/>
                <a:tab pos="1236345" algn="l"/>
                <a:tab pos="1685925" algn="l"/>
                <a:tab pos="2134870" algn="l"/>
                <a:tab pos="2584450" algn="l"/>
                <a:tab pos="3033395" algn="l"/>
                <a:tab pos="3482975" algn="l"/>
                <a:tab pos="3931920" algn="l"/>
                <a:tab pos="4381500" algn="l"/>
                <a:tab pos="4830445" algn="l"/>
                <a:tab pos="5280025" algn="l"/>
                <a:tab pos="5728970" algn="l"/>
                <a:tab pos="6178550" algn="l"/>
                <a:tab pos="6627495" algn="l"/>
                <a:tab pos="7077075" algn="l"/>
                <a:tab pos="7526020" algn="l"/>
                <a:tab pos="7975600" algn="l"/>
                <a:tab pos="8424545" algn="l"/>
                <a:tab pos="8874125" algn="l"/>
                <a:tab pos="9323070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spcBef>
                <a:spcPts val="600"/>
              </a:spcBef>
              <a:buSzPct val="8000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全生命周期的神经网络增量社会事件检测架构</a:t>
            </a:r>
            <a:endParaRPr lang="en-US" altLang="zh-CN" sz="1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7" y="4156943"/>
            <a:ext cx="5095873" cy="2692744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27469" y="106554"/>
            <a:ext cx="6566610" cy="520044"/>
          </a:xfrm>
          <a:prstGeom prst="roundRect">
            <a:avLst/>
          </a:prstGeom>
          <a:solidFill>
            <a:srgbClr val="4472C4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异构图注意力神经网络事件检测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tags/tag1.xml><?xml version="1.0" encoding="utf-8"?>
<p:tagLst xmlns:p="http://schemas.openxmlformats.org/presentationml/2006/main">
  <p:tag name="commondata" val="eyJoZGlkIjoiMzMzZmFmNmQyNjRkNTE3OTFiMDZlMWZkYmRlYTRhNjI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 cmpd="thickThin" algn="ctr">
          <a:solidFill>
            <a:schemeClr val="accent4"/>
          </a:solidFill>
          <a:prstDash val="sysDash"/>
          <a:miter lim="800000"/>
        </a:ln>
      </a:spPr>
      <a:bodyPr wrap="square">
        <a:spAutoFit/>
      </a:bodyPr>
      <a:lstStyle>
        <a:defPPr algn="l">
          <a:defRPr sz="28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28170</Words>
  <Application>WPS 表格</Application>
  <PresentationFormat>宽屏</PresentationFormat>
  <Paragraphs>1566</Paragraphs>
  <Slides>169</Slides>
  <Notes>32</Notes>
  <HiddenSlides>0</HiddenSlides>
  <MMClips>2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169</vt:i4>
      </vt:variant>
    </vt:vector>
  </HeadingPairs>
  <TitlesOfParts>
    <vt:vector size="202" baseType="lpstr">
      <vt:lpstr>Arial</vt:lpstr>
      <vt:lpstr>宋体</vt:lpstr>
      <vt:lpstr>Wingdings</vt:lpstr>
      <vt:lpstr>微软雅黑</vt:lpstr>
      <vt:lpstr>汉仪旗黑</vt:lpstr>
      <vt:lpstr>Segoe UI Semilight</vt:lpstr>
      <vt:lpstr>Times New Roman</vt:lpstr>
      <vt:lpstr>Times</vt:lpstr>
      <vt:lpstr>Cambria Math</vt:lpstr>
      <vt:lpstr>DejaVu Math TeX Gyre</vt:lpstr>
      <vt:lpstr>Times New Roman Bold</vt:lpstr>
      <vt:lpstr>Arial</vt:lpstr>
      <vt:lpstr>Arial Italic</vt:lpstr>
      <vt:lpstr>Helvetica</vt:lpstr>
      <vt:lpstr>汉仪书宋二KW</vt:lpstr>
      <vt:lpstr>Helvetica</vt:lpstr>
      <vt:lpstr>Hiragino Sans GB</vt:lpstr>
      <vt:lpstr>Helvetica Light</vt:lpstr>
      <vt:lpstr>黑体</vt:lpstr>
      <vt:lpstr>Times New Roman</vt:lpstr>
      <vt:lpstr>汉仪中黑KW</vt:lpstr>
      <vt:lpstr>NimbusRomNo9L-Regu</vt:lpstr>
      <vt:lpstr>Thonburi</vt:lpstr>
      <vt:lpstr>宋体</vt:lpstr>
      <vt:lpstr>Century Gothic</vt:lpstr>
      <vt:lpstr>苹方-简</vt:lpstr>
      <vt:lpstr>Arial Unicode MS</vt:lpstr>
      <vt:lpstr>Calibri</vt:lpstr>
      <vt:lpstr>Helvetica Neue</vt:lpstr>
      <vt:lpstr>等线</vt:lpstr>
      <vt:lpstr>汉仪中等线KW</vt:lpstr>
      <vt:lpstr>Kingsoft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强化汇聚模块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彭浩</dc:creator>
  <dc:description>第一PPT模板网-WWW.1PPT.COM</dc:description>
  <dc:subject>社交网络事件检测</dc:subject>
  <cp:category>第一PPT模板网-WWW.1PPT.COM</cp:category>
  <cp:lastModifiedBy>彭浩</cp:lastModifiedBy>
  <cp:revision>1012</cp:revision>
  <dcterms:created xsi:type="dcterms:W3CDTF">2024-10-26T01:41:14Z</dcterms:created>
  <dcterms:modified xsi:type="dcterms:W3CDTF">2024-10-26T01:41:14Z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545AB71A61D74589903A9510BACD8DB1_13</vt:lpwstr>
  </property>
  <property fmtid="{D5CDD505-2E9C-101B-9397-08002B2CF9AE}" pid="3" name="KSOProductBuildVer">
    <vt:lpwstr>2052-4.2.2.6880</vt:lpwstr>
  </property>
</Properties>
</file>